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1" r:id="rId14"/>
    <p:sldId id="268"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Microsoft Yahei" panose="020B0503020204020204" pitchFamily="34" charset="-122"/>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7">
          <p15:clr>
            <a:srgbClr val="000000"/>
          </p15:clr>
        </p15:guide>
        <p15:guide id="2" pos="2906">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653" y="77"/>
      </p:cViewPr>
      <p:guideLst>
        <p:guide orient="horz" pos="2367"/>
        <p:guide pos="290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a24da09e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3a24da09e4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3a24da09e4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a1ef17f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3a1ef17f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3a1ef17f0e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a1ef17f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3a1ef17f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3a1ef17f0e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13</a:t>
            </a:fld>
            <a:endParaRPr/>
          </a:p>
        </p:txBody>
      </p:sp>
    </p:spTree>
    <p:extLst>
      <p:ext uri="{BB962C8B-B14F-4D97-AF65-F5344CB8AC3E}">
        <p14:creationId xmlns:p14="http://schemas.microsoft.com/office/powerpoint/2010/main" val="144213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1ef180a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13a1ef180a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3a1ef180af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a1ef180a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3a1ef180af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3a1ef180af_0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3a24da09e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13a24da09e4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13a24da09e4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2" name="Google Shape;22;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7"/>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7"/>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69"/>
            <a:ext cx="4629150" cy="3655219"/>
          </a:xfrm>
          <a:prstGeom prst="rect">
            <a:avLst/>
          </a:prstGeom>
          <a:noFill/>
          <a:ln>
            <a:noFill/>
          </a:ln>
        </p:spPr>
      </p:sp>
      <p:sp>
        <p:nvSpPr>
          <p:cNvPr id="68" name="Google Shape;68;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tala.co/about/" TargetMode="External"/><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hyperlink" Target="https://talamobile.mx/covid/?bypass=true"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tala.ph/covid-19-resources/?bypass=true" TargetMode="External"/><Relationship Id="rId5" Type="http://schemas.openxmlformats.org/officeDocument/2006/relationships/hyperlink" Target="https://tala.co.ke/covid-19-resources/?bypass=true" TargetMode="External"/><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hyperlink" Target="https://www.forbes.com/advisor/credit-score/5-cs-of-credit/" TargetMode="External"/><Relationship Id="rId3" Type="http://schemas.openxmlformats.org/officeDocument/2006/relationships/hyperlink" Target="https://www.bing.com/search?q=tala+company+introduction&amp;qs=n&amp;form=QBRE&amp;sp=-1&amp;pq=&amp;sc=0-0&amp;sk=&amp;cvid=1225BB4694A94C418369F412E89D4DE3&amp;ghsh=0&amp;ghacc=0" TargetMode="External"/><Relationship Id="rId7" Type="http://schemas.openxmlformats.org/officeDocument/2006/relationships/hyperlink" Target="https://www.acuant.com/blog/the-worlds-unbanked-populati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researchgate.net/figure/Tala-app-permissions-request_fig1_330266004" TargetMode="External"/><Relationship Id="rId5" Type="http://schemas.openxmlformats.org/officeDocument/2006/relationships/hyperlink" Target="https://www.myfico.com/credit-education/whats-in-your-credit-score" TargetMode="External"/><Relationship Id="rId10" Type="http://schemas.openxmlformats.org/officeDocument/2006/relationships/image" Target="../media/image2.png"/><Relationship Id="rId4" Type="http://schemas.openxmlformats.org/officeDocument/2006/relationships/hyperlink" Target="https://www.slideshare.net/NguyenGiang102/how-tala-works-in-credit-score" TargetMode="External"/><Relationship Id="rId9" Type="http://schemas.openxmlformats.org/officeDocument/2006/relationships/hyperlink" Target="https://www.investopedia.com/terms/l/lineofcredit.asp"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88"/>
        <p:cNvGrpSpPr/>
        <p:nvPr/>
      </p:nvGrpSpPr>
      <p:grpSpPr>
        <a:xfrm>
          <a:off x="0" y="0"/>
          <a:ext cx="0" cy="0"/>
          <a:chOff x="0" y="0"/>
          <a:chExt cx="0" cy="0"/>
        </a:xfrm>
      </p:grpSpPr>
      <p:sp>
        <p:nvSpPr>
          <p:cNvPr id="89" name="Google Shape;89;p13"/>
          <p:cNvSpPr/>
          <p:nvPr/>
        </p:nvSpPr>
        <p:spPr>
          <a:xfrm flipH="1">
            <a:off x="3707765" y="3443605"/>
            <a:ext cx="5332730" cy="245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000" b="0" i="0" u="none" strike="noStrike" cap="none">
                <a:solidFill>
                  <a:srgbClr val="595959"/>
                </a:solidFill>
                <a:latin typeface="Microsoft Yahei"/>
                <a:ea typeface="Microsoft Yahei"/>
                <a:cs typeface="Microsoft Yahei"/>
                <a:sym typeface="Microsoft Yahei"/>
              </a:rPr>
              <a:t>ALY6060 Decision Support and Business Intelligence </a:t>
            </a:r>
            <a:endParaRPr sz="1000" b="0" i="0" u="none" strike="noStrike" cap="none">
              <a:solidFill>
                <a:srgbClr val="595959"/>
              </a:solidFill>
              <a:latin typeface="Microsoft Yahei"/>
              <a:ea typeface="Microsoft Yahei"/>
              <a:cs typeface="Microsoft Yahei"/>
              <a:sym typeface="Microsoft Yahei"/>
            </a:endParaRPr>
          </a:p>
        </p:txBody>
      </p:sp>
      <p:sp>
        <p:nvSpPr>
          <p:cNvPr id="90" name="Google Shape;90;p13"/>
          <p:cNvSpPr/>
          <p:nvPr/>
        </p:nvSpPr>
        <p:spPr>
          <a:xfrm>
            <a:off x="0" y="1213050"/>
            <a:ext cx="4762500" cy="2711250"/>
          </a:xfrm>
          <a:custGeom>
            <a:avLst/>
            <a:gdLst/>
            <a:ahLst/>
            <a:cxnLst/>
            <a:rect l="l" t="t" r="r" b="b"/>
            <a:pathLst>
              <a:path w="4559300" h="2711250" extrusionOk="0">
                <a:moveTo>
                  <a:pt x="0" y="0"/>
                </a:moveTo>
                <a:lnTo>
                  <a:pt x="4559300" y="0"/>
                </a:lnTo>
                <a:lnTo>
                  <a:pt x="3680291" y="2711250"/>
                </a:lnTo>
                <a:lnTo>
                  <a:pt x="0" y="2698550"/>
                </a:lnTo>
                <a:lnTo>
                  <a:pt x="0" y="0"/>
                </a:lnTo>
                <a:close/>
              </a:path>
            </a:pathLst>
          </a:cu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1" name="Google Shape;91;p13"/>
          <p:cNvSpPr/>
          <p:nvPr/>
        </p:nvSpPr>
        <p:spPr>
          <a:xfrm>
            <a:off x="3995058" y="1750755"/>
            <a:ext cx="5148943" cy="1621972"/>
          </a:xfrm>
          <a:custGeom>
            <a:avLst/>
            <a:gdLst/>
            <a:ahLst/>
            <a:cxnLst/>
            <a:rect l="l" t="t" r="r" b="b"/>
            <a:pathLst>
              <a:path w="6865257" h="2162629" extrusionOk="0">
                <a:moveTo>
                  <a:pt x="690203" y="0"/>
                </a:moveTo>
                <a:lnTo>
                  <a:pt x="6865257" y="0"/>
                </a:lnTo>
                <a:lnTo>
                  <a:pt x="6865257" y="2162629"/>
                </a:lnTo>
                <a:lnTo>
                  <a:pt x="0" y="2162629"/>
                </a:lnTo>
                <a:close/>
              </a:path>
            </a:pathLst>
          </a:cu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b="0" i="0" u="none" strike="noStrike" cap="none">
              <a:solidFill>
                <a:schemeClr val="lt1"/>
              </a:solidFill>
              <a:latin typeface="Calibri"/>
              <a:ea typeface="Calibri"/>
              <a:cs typeface="Calibri"/>
              <a:sym typeface="Calibri"/>
            </a:endParaRPr>
          </a:p>
        </p:txBody>
      </p:sp>
      <p:sp>
        <p:nvSpPr>
          <p:cNvPr id="92" name="Google Shape;92;p13"/>
          <p:cNvSpPr/>
          <p:nvPr/>
        </p:nvSpPr>
        <p:spPr>
          <a:xfrm>
            <a:off x="2590800" y="1750755"/>
            <a:ext cx="6553201" cy="1621972"/>
          </a:xfrm>
          <a:custGeom>
            <a:avLst/>
            <a:gdLst/>
            <a:ahLst/>
            <a:cxnLst/>
            <a:rect l="l" t="t" r="r" b="b"/>
            <a:pathLst>
              <a:path w="8737601" h="2162629" extrusionOk="0">
                <a:moveTo>
                  <a:pt x="690203" y="0"/>
                </a:moveTo>
                <a:lnTo>
                  <a:pt x="8737601" y="0"/>
                </a:lnTo>
                <a:lnTo>
                  <a:pt x="8737601" y="5658"/>
                </a:lnTo>
                <a:lnTo>
                  <a:pt x="2613346" y="5658"/>
                </a:lnTo>
                <a:lnTo>
                  <a:pt x="1924949" y="2162629"/>
                </a:lnTo>
                <a:lnTo>
                  <a:pt x="0" y="2162629"/>
                </a:lnTo>
                <a:close/>
              </a:path>
            </a:pathLst>
          </a:custGeom>
          <a:solidFill>
            <a:schemeClr val="accent3">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b="0" i="0" u="none" strike="noStrike" cap="none">
              <a:solidFill>
                <a:schemeClr val="lt1"/>
              </a:solidFill>
              <a:latin typeface="Calibri"/>
              <a:ea typeface="Calibri"/>
              <a:cs typeface="Calibri"/>
              <a:sym typeface="Calibri"/>
            </a:endParaRPr>
          </a:p>
        </p:txBody>
      </p:sp>
      <p:sp>
        <p:nvSpPr>
          <p:cNvPr id="93" name="Google Shape;93;p13"/>
          <p:cNvSpPr txBox="1"/>
          <p:nvPr/>
        </p:nvSpPr>
        <p:spPr>
          <a:xfrm>
            <a:off x="4599458" y="1968907"/>
            <a:ext cx="5480368" cy="76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4400" b="1" i="0" u="none" strike="noStrike" cap="none">
                <a:solidFill>
                  <a:schemeClr val="lt1"/>
                </a:solidFill>
                <a:latin typeface="Microsoft Yahei"/>
                <a:ea typeface="Microsoft Yahei"/>
                <a:cs typeface="Microsoft Yahei"/>
                <a:sym typeface="Microsoft Yahei"/>
              </a:rPr>
              <a:t>TALA</a:t>
            </a:r>
            <a:endParaRPr sz="4400" b="1">
              <a:solidFill>
                <a:schemeClr val="lt1"/>
              </a:solidFill>
              <a:latin typeface="Microsoft Yahei"/>
              <a:ea typeface="Microsoft Yahei"/>
              <a:cs typeface="Microsoft Yahei"/>
              <a:sym typeface="Microsoft Yahei"/>
            </a:endParaRPr>
          </a:p>
        </p:txBody>
      </p:sp>
      <p:sp>
        <p:nvSpPr>
          <p:cNvPr id="94" name="Google Shape;94;p13"/>
          <p:cNvSpPr/>
          <p:nvPr/>
        </p:nvSpPr>
        <p:spPr>
          <a:xfrm>
            <a:off x="4654143" y="2648724"/>
            <a:ext cx="4050998" cy="4616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zh-CN" sz="3000" b="1">
                <a:solidFill>
                  <a:schemeClr val="lt1"/>
                </a:solidFill>
                <a:latin typeface="Calibri"/>
                <a:ea typeface="Calibri"/>
                <a:cs typeface="Calibri"/>
                <a:sym typeface="Calibri"/>
              </a:rPr>
              <a:t>Data Analytics and BI</a:t>
            </a:r>
            <a:endParaRPr sz="3000" b="1">
              <a:solidFill>
                <a:schemeClr val="lt1"/>
              </a:solidFill>
              <a:latin typeface="Calibri"/>
              <a:ea typeface="Calibri"/>
              <a:cs typeface="Calibri"/>
              <a:sym typeface="Calibri"/>
            </a:endParaRPr>
          </a:p>
        </p:txBody>
      </p:sp>
      <p:grpSp>
        <p:nvGrpSpPr>
          <p:cNvPr id="95" name="Google Shape;95;p13"/>
          <p:cNvGrpSpPr/>
          <p:nvPr/>
        </p:nvGrpSpPr>
        <p:grpSpPr>
          <a:xfrm>
            <a:off x="4211955" y="3924300"/>
            <a:ext cx="4493895" cy="460375"/>
            <a:chOff x="7498015" y="5127591"/>
            <a:chExt cx="4153463" cy="584825"/>
          </a:xfrm>
        </p:grpSpPr>
        <p:sp>
          <p:nvSpPr>
            <p:cNvPr id="96" name="Google Shape;96;p13"/>
            <p:cNvSpPr/>
            <p:nvPr/>
          </p:nvSpPr>
          <p:spPr>
            <a:xfrm>
              <a:off x="7498015" y="5128398"/>
              <a:ext cx="284058" cy="448500"/>
            </a:xfrm>
            <a:custGeom>
              <a:avLst/>
              <a:gdLst/>
              <a:ahLst/>
              <a:cxnLst/>
              <a:rect l="l" t="t" r="r" b="b"/>
              <a:pathLst>
                <a:path w="5850" h="6469" extrusionOk="0">
                  <a:moveTo>
                    <a:pt x="4679" y="4350"/>
                  </a:moveTo>
                  <a:cubicBezTo>
                    <a:pt x="3873" y="4059"/>
                    <a:pt x="3615" y="3814"/>
                    <a:pt x="3615" y="3289"/>
                  </a:cubicBezTo>
                  <a:cubicBezTo>
                    <a:pt x="3615" y="3231"/>
                    <a:pt x="3624" y="3187"/>
                    <a:pt x="3638" y="3151"/>
                  </a:cubicBezTo>
                  <a:cubicBezTo>
                    <a:pt x="3701" y="2989"/>
                    <a:pt x="3881" y="2971"/>
                    <a:pt x="3969" y="2500"/>
                  </a:cubicBezTo>
                  <a:cubicBezTo>
                    <a:pt x="4014" y="2260"/>
                    <a:pt x="4231" y="2496"/>
                    <a:pt x="4273" y="1950"/>
                  </a:cubicBezTo>
                  <a:cubicBezTo>
                    <a:pt x="4273" y="1732"/>
                    <a:pt x="4154" y="1678"/>
                    <a:pt x="4154" y="1678"/>
                  </a:cubicBezTo>
                  <a:cubicBezTo>
                    <a:pt x="4154" y="1678"/>
                    <a:pt x="4215" y="1355"/>
                    <a:pt x="4238" y="1107"/>
                  </a:cubicBezTo>
                  <a:cubicBezTo>
                    <a:pt x="4268" y="798"/>
                    <a:pt x="4058" y="0"/>
                    <a:pt x="2940" y="0"/>
                  </a:cubicBezTo>
                  <a:cubicBezTo>
                    <a:pt x="2935" y="0"/>
                    <a:pt x="2930" y="0"/>
                    <a:pt x="2925" y="0"/>
                  </a:cubicBezTo>
                  <a:cubicBezTo>
                    <a:pt x="2921" y="0"/>
                    <a:pt x="2916" y="0"/>
                    <a:pt x="2911" y="0"/>
                  </a:cubicBezTo>
                  <a:cubicBezTo>
                    <a:pt x="1793" y="0"/>
                    <a:pt x="1583" y="798"/>
                    <a:pt x="1612" y="1107"/>
                  </a:cubicBezTo>
                  <a:cubicBezTo>
                    <a:pt x="1636" y="1355"/>
                    <a:pt x="1696" y="1678"/>
                    <a:pt x="1696" y="1678"/>
                  </a:cubicBezTo>
                  <a:cubicBezTo>
                    <a:pt x="1696" y="1678"/>
                    <a:pt x="1578" y="1732"/>
                    <a:pt x="1578" y="1950"/>
                  </a:cubicBezTo>
                  <a:cubicBezTo>
                    <a:pt x="1619" y="2496"/>
                    <a:pt x="1837" y="2260"/>
                    <a:pt x="1881" y="2500"/>
                  </a:cubicBezTo>
                  <a:cubicBezTo>
                    <a:pt x="1970" y="2971"/>
                    <a:pt x="2150" y="2989"/>
                    <a:pt x="2213" y="3151"/>
                  </a:cubicBezTo>
                  <a:cubicBezTo>
                    <a:pt x="2227" y="3187"/>
                    <a:pt x="2235" y="3231"/>
                    <a:pt x="2235" y="3289"/>
                  </a:cubicBezTo>
                  <a:cubicBezTo>
                    <a:pt x="2235" y="3814"/>
                    <a:pt x="1978" y="4059"/>
                    <a:pt x="1172" y="4350"/>
                  </a:cubicBezTo>
                  <a:cubicBezTo>
                    <a:pt x="364" y="4641"/>
                    <a:pt x="0" y="4938"/>
                    <a:pt x="0" y="5141"/>
                  </a:cubicBezTo>
                  <a:lnTo>
                    <a:pt x="0" y="6469"/>
                  </a:lnTo>
                  <a:lnTo>
                    <a:pt x="2923" y="6469"/>
                  </a:lnTo>
                  <a:lnTo>
                    <a:pt x="2927" y="6469"/>
                  </a:lnTo>
                  <a:lnTo>
                    <a:pt x="5850" y="6469"/>
                  </a:lnTo>
                  <a:lnTo>
                    <a:pt x="5850" y="5141"/>
                  </a:lnTo>
                  <a:cubicBezTo>
                    <a:pt x="5850" y="4938"/>
                    <a:pt x="5487" y="4641"/>
                    <a:pt x="4679" y="4350"/>
                  </a:cubicBezTo>
                  <a:close/>
                </a:path>
              </a:pathLst>
            </a:custGeom>
            <a:solidFill>
              <a:srgbClr val="2128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Arial"/>
                <a:ea typeface="Arial"/>
                <a:cs typeface="Arial"/>
                <a:sym typeface="Arial"/>
              </a:endParaRPr>
            </a:p>
          </p:txBody>
        </p:sp>
        <p:sp>
          <p:nvSpPr>
            <p:cNvPr id="97" name="Google Shape;97;p13"/>
            <p:cNvSpPr txBox="1"/>
            <p:nvPr/>
          </p:nvSpPr>
          <p:spPr>
            <a:xfrm>
              <a:off x="7864236" y="5127591"/>
              <a:ext cx="3787242" cy="5848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200"/>
                <a:buFont typeface="Microsoft Yahei"/>
                <a:buNone/>
              </a:pPr>
              <a:r>
                <a:rPr lang="zh-CN" sz="1200" b="0" i="0" u="none" strike="noStrike" cap="none">
                  <a:solidFill>
                    <a:srgbClr val="3F3F3F"/>
                  </a:solidFill>
                  <a:latin typeface="Microsoft Yahei"/>
                  <a:ea typeface="Microsoft Yahei"/>
                  <a:cs typeface="Microsoft Yahei"/>
                  <a:sym typeface="Microsoft Yahei"/>
                </a:rPr>
                <a:t>Akshay Kirit Kalavadia, John DiSessa, Tianyu Ouyang, Szuyun Hao</a:t>
              </a:r>
              <a:endParaRPr sz="1200" b="0" i="0" u="none" strike="noStrike" cap="none">
                <a:solidFill>
                  <a:srgbClr val="3F3F3F"/>
                </a:solidFill>
                <a:latin typeface="Microsoft Yahei"/>
                <a:ea typeface="Microsoft Yahei"/>
                <a:cs typeface="Microsoft Yahei"/>
                <a:sym typeface="Microsoft Yahei"/>
              </a:endParaRPr>
            </a:p>
          </p:txBody>
        </p:sp>
      </p:grpSp>
      <p:pic>
        <p:nvPicPr>
          <p:cNvPr id="98" name="Google Shape;98;p13" descr="Tala_1-Logo"/>
          <p:cNvPicPr preferRelativeResize="0"/>
          <p:nvPr/>
        </p:nvPicPr>
        <p:blipFill rotWithShape="1">
          <a:blip r:embed="rId6">
            <a:alphaModFix/>
          </a:blip>
          <a:srcRect/>
          <a:stretch/>
        </p:blipFill>
        <p:spPr>
          <a:xfrm>
            <a:off x="7524115" y="-20955"/>
            <a:ext cx="1671955" cy="901700"/>
          </a:xfrm>
          <a:prstGeom prst="rect">
            <a:avLst/>
          </a:prstGeom>
          <a:noFill/>
          <a:ln>
            <a:noFill/>
          </a:ln>
        </p:spPr>
      </p:pic>
      <p:pic>
        <p:nvPicPr>
          <p:cNvPr id="3" name="Audio 2">
            <a:hlinkClick r:id="" action="ppaction://media"/>
            <a:extLst>
              <a:ext uri="{FF2B5EF4-FFF2-40B4-BE49-F238E27FC236}">
                <a16:creationId xmlns:a16="http://schemas.microsoft.com/office/drawing/2014/main" id="{3D18A98A-DD95-35FE-6820-890A00150F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167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animEffect transition="in" filter="fade">
                                      <p:cBhvr>
                                        <p:cTn id="9" dur="500"/>
                                        <p:tgtEl>
                                          <p:spTgt spid="90"/>
                                        </p:tgtEl>
                                      </p:cBhvr>
                                    </p:animEffect>
                                  </p:childTnLst>
                                </p:cTn>
                              </p:par>
                              <p:par>
                                <p:cTn id="10" presetID="10"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par>
                                <p:cTn id="13" presetID="10"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1000"/>
                                        <p:tgtEl>
                                          <p:spTgt spid="93"/>
                                        </p:tgtEl>
                                      </p:cBhvr>
                                    </p:animEffect>
                                  </p:childTnLst>
                                </p:cTn>
                              </p:par>
                              <p:par>
                                <p:cTn id="20" presetID="10" presetClass="entr" presetSubtype="0"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1000"/>
                                        <p:tgtEl>
                                          <p:spTgt spid="94"/>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750"/>
                                        <p:tgtEl>
                                          <p:spTgt spid="89"/>
                                        </p:tgtEl>
                                      </p:cBhvr>
                                    </p:animEffect>
                                  </p:childTnLst>
                                </p:cTn>
                              </p:par>
                            </p:childTnLst>
                          </p:cTn>
                        </p:par>
                        <p:par>
                          <p:cTn id="27" fill="hold">
                            <p:stCondLst>
                              <p:cond delay="2250"/>
                            </p:stCondLst>
                            <p:childTnLst>
                              <p:par>
                                <p:cTn id="28" presetID="23" presetClass="entr" presetSubtype="16"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anim calcmode="lin" valueType="num">
                                      <p:cBhvr additive="base">
                                        <p:cTn id="30" dur="500"/>
                                        <p:tgtEl>
                                          <p:spTgt spid="95"/>
                                        </p:tgtEl>
                                        <p:attrNameLst>
                                          <p:attrName>ppt_w</p:attrName>
                                        </p:attrNameLst>
                                      </p:cBhvr>
                                      <p:tavLst>
                                        <p:tav tm="0">
                                          <p:val>
                                            <p:strVal val="0"/>
                                          </p:val>
                                        </p:tav>
                                        <p:tav tm="100000">
                                          <p:val>
                                            <p:strVal val="#ppt_w"/>
                                          </p:val>
                                        </p:tav>
                                      </p:tavLst>
                                    </p:anim>
                                    <p:anim calcmode="lin" valueType="num">
                                      <p:cBhvr additive="base">
                                        <p:cTn id="31" dur="500"/>
                                        <p:tgtEl>
                                          <p:spTgt spid="9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54"/>
        <p:cNvGrpSpPr/>
        <p:nvPr/>
      </p:nvGrpSpPr>
      <p:grpSpPr>
        <a:xfrm>
          <a:off x="0" y="0"/>
          <a:ext cx="0" cy="0"/>
          <a:chOff x="0" y="0"/>
          <a:chExt cx="0" cy="0"/>
        </a:xfrm>
      </p:grpSpPr>
      <p:sp>
        <p:nvSpPr>
          <p:cNvPr id="255" name="Google Shape;255;p22"/>
          <p:cNvSpPr/>
          <p:nvPr/>
        </p:nvSpPr>
        <p:spPr>
          <a:xfrm>
            <a:off x="197513" y="0"/>
            <a:ext cx="2148121" cy="340375"/>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256" name="Google Shape;256;p22"/>
          <p:cNvSpPr txBox="1"/>
          <p:nvPr/>
        </p:nvSpPr>
        <p:spPr>
          <a:xfrm>
            <a:off x="126871" y="17250"/>
            <a:ext cx="2218764" cy="3231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dirty="0">
                <a:solidFill>
                  <a:schemeClr val="lt1"/>
                </a:solidFill>
                <a:latin typeface="Microsoft Yahei"/>
                <a:ea typeface="Microsoft Yahei"/>
                <a:cs typeface="Microsoft Yahei"/>
                <a:sym typeface="Microsoft Yahei"/>
              </a:rPr>
              <a:t>Data Analytic</a:t>
            </a:r>
            <a:r>
              <a:rPr lang="en-US" altLang="zh-CN" sz="1500" dirty="0">
                <a:solidFill>
                  <a:schemeClr val="lt1"/>
                </a:solidFill>
                <a:latin typeface="Microsoft Yahei"/>
                <a:ea typeface="Microsoft Yahei"/>
                <a:cs typeface="Microsoft Yahei"/>
                <a:sym typeface="Microsoft Yahei"/>
              </a:rPr>
              <a:t>s</a:t>
            </a:r>
            <a:r>
              <a:rPr lang="zh-CN" sz="1500" dirty="0">
                <a:solidFill>
                  <a:schemeClr val="lt1"/>
                </a:solidFill>
                <a:latin typeface="Microsoft Yahei"/>
                <a:ea typeface="Microsoft Yahei"/>
                <a:cs typeface="Microsoft Yahei"/>
                <a:sym typeface="Microsoft Yahei"/>
              </a:rPr>
              <a:t> Culture</a:t>
            </a:r>
            <a:endParaRPr sz="1500" dirty="0">
              <a:solidFill>
                <a:schemeClr val="lt1"/>
              </a:solidFill>
              <a:latin typeface="Microsoft Yahei"/>
              <a:ea typeface="Microsoft Yahei"/>
              <a:cs typeface="Microsoft Yahei"/>
              <a:sym typeface="Microsoft Yahei"/>
            </a:endParaRPr>
          </a:p>
        </p:txBody>
      </p:sp>
      <p:sp>
        <p:nvSpPr>
          <p:cNvPr id="257" name="Google Shape;257;p22"/>
          <p:cNvSpPr txBox="1"/>
          <p:nvPr/>
        </p:nvSpPr>
        <p:spPr>
          <a:xfrm>
            <a:off x="938797" y="783575"/>
            <a:ext cx="61233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500">
                <a:solidFill>
                  <a:srgbClr val="00B0F0"/>
                </a:solidFill>
                <a:latin typeface="Microsoft Yahei"/>
                <a:ea typeface="Microsoft Yahei"/>
                <a:cs typeface="Microsoft Yahei"/>
                <a:sym typeface="Microsoft Yahei"/>
              </a:rPr>
              <a:t>Without bias when gathering data and providing loans</a:t>
            </a:r>
            <a:endParaRPr sz="1500">
              <a:solidFill>
                <a:srgbClr val="00B0F0"/>
              </a:solidFill>
              <a:latin typeface="Microsoft Yahei"/>
              <a:ea typeface="Microsoft Yahei"/>
              <a:cs typeface="Microsoft Yahei"/>
              <a:sym typeface="Microsoft Yahei"/>
            </a:endParaRPr>
          </a:p>
        </p:txBody>
      </p:sp>
      <p:pic>
        <p:nvPicPr>
          <p:cNvPr id="258" name="Google Shape;258;p22" descr="Tala_1-Logo"/>
          <p:cNvPicPr preferRelativeResize="0"/>
          <p:nvPr/>
        </p:nvPicPr>
        <p:blipFill rotWithShape="1">
          <a:blip r:embed="rId5">
            <a:alphaModFix/>
          </a:blip>
          <a:srcRect/>
          <a:stretch/>
        </p:blipFill>
        <p:spPr>
          <a:xfrm>
            <a:off x="7524115" y="-20955"/>
            <a:ext cx="1671956" cy="901700"/>
          </a:xfrm>
          <a:prstGeom prst="rect">
            <a:avLst/>
          </a:prstGeom>
          <a:noFill/>
          <a:ln>
            <a:noFill/>
          </a:ln>
        </p:spPr>
      </p:pic>
      <p:sp>
        <p:nvSpPr>
          <p:cNvPr id="259" name="Google Shape;259;p22"/>
          <p:cNvSpPr/>
          <p:nvPr/>
        </p:nvSpPr>
        <p:spPr>
          <a:xfrm>
            <a:off x="5624050" y="1206700"/>
            <a:ext cx="3139800" cy="31941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60" name="Google Shape;260;p22"/>
          <p:cNvSpPr txBox="1"/>
          <p:nvPr/>
        </p:nvSpPr>
        <p:spPr>
          <a:xfrm>
            <a:off x="6018775" y="1962600"/>
            <a:ext cx="98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Gender</a:t>
            </a:r>
            <a:endParaRPr sz="1500" b="1">
              <a:solidFill>
                <a:schemeClr val="lt1"/>
              </a:solidFill>
              <a:latin typeface="Calibri"/>
              <a:ea typeface="Calibri"/>
              <a:cs typeface="Calibri"/>
              <a:sym typeface="Calibri"/>
            </a:endParaRPr>
          </a:p>
        </p:txBody>
      </p:sp>
      <p:sp>
        <p:nvSpPr>
          <p:cNvPr id="261" name="Google Shape;261;p22"/>
          <p:cNvSpPr txBox="1"/>
          <p:nvPr/>
        </p:nvSpPr>
        <p:spPr>
          <a:xfrm>
            <a:off x="5853525" y="2323950"/>
            <a:ext cx="98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Race</a:t>
            </a:r>
            <a:endParaRPr sz="1500" b="1">
              <a:solidFill>
                <a:schemeClr val="lt1"/>
              </a:solidFill>
              <a:latin typeface="Calibri"/>
              <a:ea typeface="Calibri"/>
              <a:cs typeface="Calibri"/>
              <a:sym typeface="Calibri"/>
            </a:endParaRPr>
          </a:p>
        </p:txBody>
      </p:sp>
      <p:sp>
        <p:nvSpPr>
          <p:cNvPr id="262" name="Google Shape;262;p22"/>
          <p:cNvSpPr txBox="1"/>
          <p:nvPr/>
        </p:nvSpPr>
        <p:spPr>
          <a:xfrm>
            <a:off x="5930650" y="2739450"/>
            <a:ext cx="98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Ethnicity</a:t>
            </a:r>
            <a:endParaRPr sz="1500" b="1">
              <a:solidFill>
                <a:schemeClr val="lt1"/>
              </a:solidFill>
              <a:latin typeface="Calibri"/>
              <a:ea typeface="Calibri"/>
              <a:cs typeface="Calibri"/>
              <a:sym typeface="Calibri"/>
            </a:endParaRPr>
          </a:p>
        </p:txBody>
      </p:sp>
      <p:sp>
        <p:nvSpPr>
          <p:cNvPr id="263" name="Google Shape;263;p22"/>
          <p:cNvSpPr txBox="1"/>
          <p:nvPr/>
        </p:nvSpPr>
        <p:spPr>
          <a:xfrm>
            <a:off x="7419325" y="2027200"/>
            <a:ext cx="9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lt1"/>
                </a:solidFill>
                <a:latin typeface="Calibri"/>
                <a:ea typeface="Calibri"/>
                <a:cs typeface="Calibri"/>
                <a:sym typeface="Calibri"/>
              </a:rPr>
              <a:t>Religion</a:t>
            </a:r>
            <a:endParaRPr sz="1600" b="1">
              <a:solidFill>
                <a:schemeClr val="lt1"/>
              </a:solidFill>
              <a:latin typeface="Calibri"/>
              <a:ea typeface="Calibri"/>
              <a:cs typeface="Calibri"/>
              <a:sym typeface="Calibri"/>
            </a:endParaRPr>
          </a:p>
        </p:txBody>
      </p:sp>
      <p:sp>
        <p:nvSpPr>
          <p:cNvPr id="264" name="Google Shape;264;p22"/>
          <p:cNvSpPr txBox="1"/>
          <p:nvPr/>
        </p:nvSpPr>
        <p:spPr>
          <a:xfrm>
            <a:off x="6534450" y="1462738"/>
            <a:ext cx="121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Nationalities</a:t>
            </a:r>
            <a:endParaRPr sz="1500" b="1">
              <a:solidFill>
                <a:schemeClr val="lt1"/>
              </a:solidFill>
              <a:latin typeface="Calibri"/>
              <a:ea typeface="Calibri"/>
              <a:cs typeface="Calibri"/>
              <a:sym typeface="Calibri"/>
            </a:endParaRPr>
          </a:p>
        </p:txBody>
      </p:sp>
      <p:sp>
        <p:nvSpPr>
          <p:cNvPr id="265" name="Google Shape;265;p22"/>
          <p:cNvSpPr txBox="1"/>
          <p:nvPr/>
        </p:nvSpPr>
        <p:spPr>
          <a:xfrm>
            <a:off x="7419324" y="2427400"/>
            <a:ext cx="1141579"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lt1"/>
                </a:solidFill>
                <a:latin typeface="Calibri"/>
                <a:ea typeface="Calibri"/>
                <a:cs typeface="Calibri"/>
                <a:sym typeface="Calibri"/>
              </a:rPr>
              <a:t>Sexual Preference</a:t>
            </a:r>
            <a:endParaRPr sz="1600" b="1">
              <a:solidFill>
                <a:schemeClr val="lt1"/>
              </a:solidFill>
              <a:latin typeface="Calibri"/>
              <a:ea typeface="Calibri"/>
              <a:cs typeface="Calibri"/>
              <a:sym typeface="Calibri"/>
            </a:endParaRPr>
          </a:p>
        </p:txBody>
      </p:sp>
      <p:sp>
        <p:nvSpPr>
          <p:cNvPr id="266" name="Google Shape;266;p22"/>
          <p:cNvSpPr txBox="1"/>
          <p:nvPr/>
        </p:nvSpPr>
        <p:spPr>
          <a:xfrm>
            <a:off x="7496425" y="3104350"/>
            <a:ext cx="980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Disability</a:t>
            </a:r>
            <a:endParaRPr sz="1500" b="1">
              <a:solidFill>
                <a:schemeClr val="lt1"/>
              </a:solidFill>
              <a:latin typeface="Calibri"/>
              <a:ea typeface="Calibri"/>
              <a:cs typeface="Calibri"/>
              <a:sym typeface="Calibri"/>
            </a:endParaRPr>
          </a:p>
        </p:txBody>
      </p:sp>
      <p:sp>
        <p:nvSpPr>
          <p:cNvPr id="267" name="Google Shape;267;p22"/>
          <p:cNvSpPr txBox="1"/>
          <p:nvPr/>
        </p:nvSpPr>
        <p:spPr>
          <a:xfrm>
            <a:off x="5930650" y="3185150"/>
            <a:ext cx="1477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Medical history</a:t>
            </a:r>
            <a:endParaRPr sz="1500" b="1">
              <a:solidFill>
                <a:schemeClr val="lt1"/>
              </a:solidFill>
              <a:latin typeface="Calibri"/>
              <a:ea typeface="Calibri"/>
              <a:cs typeface="Calibri"/>
              <a:sym typeface="Calibri"/>
            </a:endParaRPr>
          </a:p>
        </p:txBody>
      </p:sp>
      <p:sp>
        <p:nvSpPr>
          <p:cNvPr id="268" name="Google Shape;268;p22"/>
          <p:cNvSpPr txBox="1"/>
          <p:nvPr/>
        </p:nvSpPr>
        <p:spPr>
          <a:xfrm>
            <a:off x="6580325" y="3630850"/>
            <a:ext cx="1411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500" b="1">
                <a:solidFill>
                  <a:schemeClr val="lt1"/>
                </a:solidFill>
                <a:latin typeface="Calibri"/>
                <a:ea typeface="Calibri"/>
                <a:cs typeface="Calibri"/>
                <a:sym typeface="Calibri"/>
              </a:rPr>
              <a:t>Political views</a:t>
            </a:r>
            <a:endParaRPr sz="1500" b="1">
              <a:solidFill>
                <a:schemeClr val="lt1"/>
              </a:solidFill>
              <a:latin typeface="Calibri"/>
              <a:ea typeface="Calibri"/>
              <a:cs typeface="Calibri"/>
              <a:sym typeface="Calibri"/>
            </a:endParaRPr>
          </a:p>
        </p:txBody>
      </p:sp>
      <p:sp>
        <p:nvSpPr>
          <p:cNvPr id="269" name="Google Shape;269;p22"/>
          <p:cNvSpPr txBox="1"/>
          <p:nvPr/>
        </p:nvSpPr>
        <p:spPr>
          <a:xfrm>
            <a:off x="395775" y="1393900"/>
            <a:ext cx="4761900" cy="28197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50000"/>
              </a:lnSpc>
              <a:spcBef>
                <a:spcPts val="0"/>
              </a:spcBef>
              <a:spcAft>
                <a:spcPts val="0"/>
              </a:spcAft>
              <a:buClr>
                <a:schemeClr val="accent3"/>
              </a:buClr>
              <a:buSzPts val="1400"/>
              <a:buFont typeface="Microsoft Yahei"/>
              <a:buChar char="●"/>
            </a:pPr>
            <a:r>
              <a:rPr lang="zh-CN" sz="950" dirty="0">
                <a:solidFill>
                  <a:schemeClr val="accent3"/>
                </a:solidFill>
                <a:latin typeface="Microsoft Yahei"/>
                <a:ea typeface="Microsoft Yahei"/>
                <a:cs typeface="Microsoft Yahei"/>
                <a:sym typeface="Microsoft Yahei"/>
              </a:rPr>
              <a:t>Unlike traditional banks which enhance the importance of various factors, </a:t>
            </a:r>
            <a:r>
              <a:rPr lang="zh-CN" sz="989" dirty="0">
                <a:solidFill>
                  <a:schemeClr val="accent3"/>
                </a:solidFill>
                <a:latin typeface="Microsoft Yahei"/>
                <a:ea typeface="Microsoft Yahei"/>
                <a:cs typeface="Microsoft Yahei"/>
                <a:sym typeface="Microsoft Yahei"/>
              </a:rPr>
              <a:t>Tala holds the principle of giving </a:t>
            </a:r>
            <a:r>
              <a:rPr lang="en-US" altLang="zh-CN" sz="989" dirty="0">
                <a:solidFill>
                  <a:schemeClr val="accent3"/>
                </a:solidFill>
                <a:latin typeface="Microsoft Yahei"/>
                <a:ea typeface="Microsoft Yahei"/>
                <a:cs typeface="Microsoft Yahei"/>
                <a:sym typeface="Microsoft Yahei"/>
              </a:rPr>
              <a:t>everyone a chance</a:t>
            </a:r>
            <a:r>
              <a:rPr lang="zh-CN" sz="989" dirty="0">
                <a:solidFill>
                  <a:schemeClr val="accent3"/>
                </a:solidFill>
                <a:latin typeface="Microsoft Yahei"/>
                <a:ea typeface="Microsoft Yahei"/>
                <a:cs typeface="Microsoft Yahei"/>
                <a:sym typeface="Microsoft Yahei"/>
              </a:rPr>
              <a:t> and </a:t>
            </a:r>
            <a:r>
              <a:rPr lang="en-US" altLang="zh-CN" sz="989" dirty="0">
                <a:solidFill>
                  <a:schemeClr val="accent3"/>
                </a:solidFill>
                <a:latin typeface="Microsoft Yahei"/>
                <a:ea typeface="Microsoft Yahei"/>
                <a:cs typeface="Microsoft Yahei"/>
                <a:sym typeface="Microsoft Yahei"/>
              </a:rPr>
              <a:t>has built an </a:t>
            </a:r>
            <a:r>
              <a:rPr lang="zh-CN" sz="989" dirty="0">
                <a:solidFill>
                  <a:schemeClr val="accent3"/>
                </a:solidFill>
                <a:latin typeface="Microsoft Yahei"/>
                <a:ea typeface="Microsoft Yahei"/>
                <a:cs typeface="Microsoft Yahei"/>
                <a:sym typeface="Microsoft Yahei"/>
              </a:rPr>
              <a:t>automatic machine learning system that process</a:t>
            </a:r>
            <a:r>
              <a:rPr lang="en-US" altLang="zh-CN" sz="989" dirty="0">
                <a:solidFill>
                  <a:schemeClr val="accent3"/>
                </a:solidFill>
                <a:latin typeface="Microsoft Yahei"/>
                <a:ea typeface="Microsoft Yahei"/>
                <a:cs typeface="Microsoft Yahei"/>
                <a:sym typeface="Microsoft Yahei"/>
              </a:rPr>
              <a:t>es</a:t>
            </a:r>
            <a:r>
              <a:rPr lang="zh-CN" sz="989" dirty="0">
                <a:solidFill>
                  <a:schemeClr val="accent3"/>
                </a:solidFill>
                <a:latin typeface="Microsoft Yahei"/>
                <a:ea typeface="Microsoft Yahei"/>
                <a:cs typeface="Microsoft Yahei"/>
                <a:sym typeface="Microsoft Yahei"/>
              </a:rPr>
              <a:t> alternative information to identify credit scoring and determine the loan amounts. </a:t>
            </a:r>
            <a:r>
              <a:rPr lang="en-US" altLang="zh-CN" sz="989" dirty="0">
                <a:solidFill>
                  <a:schemeClr val="accent3"/>
                </a:solidFill>
                <a:latin typeface="Microsoft Yahei"/>
                <a:ea typeface="Microsoft Yahei"/>
                <a:cs typeface="Microsoft Yahei"/>
                <a:sym typeface="Microsoft Yahei"/>
              </a:rPr>
              <a:t>T</a:t>
            </a:r>
            <a:r>
              <a:rPr lang="zh-CN" sz="989" dirty="0">
                <a:solidFill>
                  <a:schemeClr val="accent3"/>
                </a:solidFill>
                <a:latin typeface="Microsoft Yahei"/>
                <a:ea typeface="Microsoft Yahei"/>
                <a:cs typeface="Microsoft Yahei"/>
                <a:sym typeface="Microsoft Yahei"/>
              </a:rPr>
              <a:t>hose factors are naturally excluded from the judgements of the system.</a:t>
            </a:r>
            <a:endParaRPr sz="989" dirty="0">
              <a:solidFill>
                <a:schemeClr val="accent3"/>
              </a:solidFill>
              <a:latin typeface="Microsoft Yahei"/>
              <a:ea typeface="Microsoft Yahei"/>
              <a:cs typeface="Microsoft Yahei"/>
              <a:sym typeface="Microsoft Yahei"/>
            </a:endParaRPr>
          </a:p>
          <a:p>
            <a:pPr marL="457200" marR="0" lvl="0" indent="0" algn="l" rtl="0">
              <a:lnSpc>
                <a:spcPct val="150000"/>
              </a:lnSpc>
              <a:spcBef>
                <a:spcPts val="0"/>
              </a:spcBef>
              <a:spcAft>
                <a:spcPts val="0"/>
              </a:spcAft>
              <a:buNone/>
            </a:pPr>
            <a:endParaRPr sz="989" dirty="0">
              <a:solidFill>
                <a:schemeClr val="accent3"/>
              </a:solidFill>
              <a:latin typeface="Microsoft Yahei"/>
              <a:ea typeface="Microsoft Yahei"/>
              <a:cs typeface="Microsoft Yahei"/>
              <a:sym typeface="Microsoft Yahei"/>
            </a:endParaRPr>
          </a:p>
          <a:p>
            <a:pPr marL="457200" marR="0" lvl="0" indent="-288925" algn="l" rtl="0">
              <a:lnSpc>
                <a:spcPct val="150000"/>
              </a:lnSpc>
              <a:spcBef>
                <a:spcPts val="0"/>
              </a:spcBef>
              <a:spcAft>
                <a:spcPts val="0"/>
              </a:spcAft>
              <a:buClr>
                <a:schemeClr val="accent3"/>
              </a:buClr>
              <a:buSzPts val="950"/>
              <a:buFont typeface="Microsoft Yahei"/>
              <a:buChar char="●"/>
            </a:pPr>
            <a:r>
              <a:rPr lang="zh-CN" sz="950" dirty="0">
                <a:solidFill>
                  <a:schemeClr val="accent3"/>
                </a:solidFill>
                <a:latin typeface="Microsoft Yahei"/>
                <a:ea typeface="Microsoft Yahei"/>
                <a:cs typeface="Microsoft Yahei"/>
                <a:sym typeface="Microsoft Yahei"/>
              </a:rPr>
              <a:t>Organizations with the strongest cultural orientation to data-driven insights and decision-making were twice as likely to have significantly exceeded business goals. Such operation</a:t>
            </a:r>
            <a:r>
              <a:rPr lang="en-US" altLang="zh-CN" sz="950" dirty="0">
                <a:solidFill>
                  <a:schemeClr val="accent3"/>
                </a:solidFill>
                <a:latin typeface="Microsoft Yahei"/>
                <a:ea typeface="Microsoft Yahei"/>
                <a:cs typeface="Microsoft Yahei"/>
                <a:sym typeface="Microsoft Yahei"/>
              </a:rPr>
              <a:t>s help </a:t>
            </a:r>
            <a:r>
              <a:rPr lang="zh-CN" sz="950" dirty="0">
                <a:solidFill>
                  <a:schemeClr val="accent3"/>
                </a:solidFill>
                <a:latin typeface="Microsoft Yahei"/>
                <a:ea typeface="Microsoft Yahei"/>
                <a:cs typeface="Microsoft Yahei"/>
                <a:sym typeface="Microsoft Yahei"/>
              </a:rPr>
              <a:t>Tala expand business areas to Mexico</a:t>
            </a:r>
            <a:r>
              <a:rPr lang="zh-CN" sz="989" dirty="0">
                <a:solidFill>
                  <a:schemeClr val="accent3"/>
                </a:solidFill>
                <a:latin typeface="Microsoft Yahei"/>
                <a:ea typeface="Microsoft Yahei"/>
                <a:cs typeface="Microsoft Yahei"/>
                <a:sym typeface="Microsoft Yahei"/>
              </a:rPr>
              <a:t>, </a:t>
            </a:r>
            <a:r>
              <a:rPr lang="zh-CN" sz="989" dirty="0">
                <a:solidFill>
                  <a:schemeClr val="accent3"/>
                </a:solidFill>
                <a:uFill>
                  <a:noFill/>
                </a:uFill>
                <a:latin typeface="Microsoft Yahei"/>
                <a:ea typeface="Microsoft Yahei"/>
                <a:cs typeface="Microsoft Yahei"/>
                <a:sym typeface="Microsoft Yahei"/>
                <a:hlinkClick r:id="rId6">
                  <a:extLst>
                    <a:ext uri="{A12FA001-AC4F-418D-AE19-62706E023703}">
                      <ahyp:hlinkClr xmlns:ahyp="http://schemas.microsoft.com/office/drawing/2018/hyperlinkcolor" val="tx"/>
                    </a:ext>
                  </a:extLst>
                </a:hlinkClick>
              </a:rPr>
              <a:t>Philippines</a:t>
            </a:r>
            <a:r>
              <a:rPr lang="zh-CN" sz="989" dirty="0">
                <a:solidFill>
                  <a:schemeClr val="accent3"/>
                </a:solidFill>
                <a:latin typeface="Microsoft Yahei"/>
                <a:ea typeface="Microsoft Yahei"/>
                <a:cs typeface="Microsoft Yahei"/>
                <a:sym typeface="Microsoft Yahei"/>
              </a:rPr>
              <a:t> and India.</a:t>
            </a:r>
            <a:endParaRPr sz="989" dirty="0">
              <a:solidFill>
                <a:schemeClr val="accent3"/>
              </a:solidFill>
              <a:latin typeface="Microsoft Yahei"/>
              <a:ea typeface="Microsoft Yahei"/>
              <a:cs typeface="Microsoft Yahei"/>
              <a:sym typeface="Microsoft Yahei"/>
            </a:endParaRPr>
          </a:p>
          <a:p>
            <a:pPr marL="457200" marR="0" lvl="0" indent="0" algn="l" rtl="0">
              <a:lnSpc>
                <a:spcPct val="150000"/>
              </a:lnSpc>
              <a:spcBef>
                <a:spcPts val="0"/>
              </a:spcBef>
              <a:spcAft>
                <a:spcPts val="0"/>
              </a:spcAft>
              <a:buNone/>
            </a:pPr>
            <a:endParaRPr sz="950" dirty="0">
              <a:solidFill>
                <a:schemeClr val="accent3"/>
              </a:solidFill>
              <a:latin typeface="Microsoft Yahei"/>
              <a:ea typeface="Microsoft Yahei"/>
              <a:cs typeface="Microsoft Yahei"/>
              <a:sym typeface="Microsoft Yahei"/>
            </a:endParaRPr>
          </a:p>
        </p:txBody>
      </p:sp>
      <p:pic>
        <p:nvPicPr>
          <p:cNvPr id="2" name="Audio 1">
            <a:hlinkClick r:id="" action="ppaction://media"/>
            <a:extLst>
              <a:ext uri="{FF2B5EF4-FFF2-40B4-BE49-F238E27FC236}">
                <a16:creationId xmlns:a16="http://schemas.microsoft.com/office/drawing/2014/main" id="{1BD2164E-5C18-BC55-8256-2A726CB67F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3082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56"/>
                                        </p:tgtEl>
                                        <p:attrNameLst>
                                          <p:attrName>style.visibility</p:attrName>
                                        </p:attrNameLst>
                                      </p:cBhvr>
                                      <p:to>
                                        <p:strVal val="visible"/>
                                      </p:to>
                                    </p:set>
                                    <p:animEffect transition="in" filter="fade">
                                      <p:cBhvr>
                                        <p:cTn id="9"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74"/>
        <p:cNvGrpSpPr/>
        <p:nvPr/>
      </p:nvGrpSpPr>
      <p:grpSpPr>
        <a:xfrm>
          <a:off x="0" y="0"/>
          <a:ext cx="0" cy="0"/>
          <a:chOff x="0" y="0"/>
          <a:chExt cx="0" cy="0"/>
        </a:xfrm>
      </p:grpSpPr>
      <p:sp>
        <p:nvSpPr>
          <p:cNvPr id="275" name="Google Shape;275;p23"/>
          <p:cNvSpPr txBox="1"/>
          <p:nvPr/>
        </p:nvSpPr>
        <p:spPr>
          <a:xfrm>
            <a:off x="2699792" y="1347614"/>
            <a:ext cx="3753300" cy="6003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3300" b="1">
                <a:solidFill>
                  <a:schemeClr val="lt1"/>
                </a:solidFill>
                <a:latin typeface="Microsoft Yahei"/>
                <a:ea typeface="Microsoft Yahei"/>
                <a:cs typeface="Microsoft Yahei"/>
                <a:sym typeface="Microsoft Yahei"/>
              </a:rPr>
              <a:t>Part VI</a:t>
            </a:r>
            <a:endParaRPr sz="3300" b="1">
              <a:solidFill>
                <a:schemeClr val="lt1"/>
              </a:solidFill>
              <a:latin typeface="Microsoft Yahei"/>
              <a:ea typeface="Microsoft Yahei"/>
              <a:cs typeface="Microsoft Yahei"/>
              <a:sym typeface="Microsoft Yahei"/>
            </a:endParaRPr>
          </a:p>
        </p:txBody>
      </p:sp>
      <p:sp>
        <p:nvSpPr>
          <p:cNvPr id="276" name="Google Shape;276;p23"/>
          <p:cNvSpPr/>
          <p:nvPr/>
        </p:nvSpPr>
        <p:spPr>
          <a:xfrm>
            <a:off x="2023673" y="2174173"/>
            <a:ext cx="5086364" cy="812165"/>
          </a:xfrm>
          <a:prstGeom prst="rect">
            <a:avLst/>
          </a:prstGeom>
          <a:noFill/>
          <a:ln>
            <a:noFill/>
          </a:ln>
        </p:spPr>
        <p:txBody>
          <a:bodyPr spcFirstLastPara="1" wrap="square" lIns="51400" tIns="25700" rIns="51400" bIns="25700" anchor="t" anchorCtr="0">
            <a:noAutofit/>
          </a:bodyPr>
          <a:lstStyle/>
          <a:p>
            <a:pPr marL="0" marR="0" lvl="0" indent="0" algn="ctr" rtl="0">
              <a:spcBef>
                <a:spcPts val="0"/>
              </a:spcBef>
              <a:spcAft>
                <a:spcPts val="0"/>
              </a:spcAft>
              <a:buNone/>
            </a:pPr>
            <a:r>
              <a:rPr lang="zh-CN" sz="4950" b="1">
                <a:solidFill>
                  <a:srgbClr val="0070C0"/>
                </a:solidFill>
                <a:latin typeface="Microsoft Yahei"/>
                <a:ea typeface="Microsoft Yahei"/>
                <a:cs typeface="Microsoft Yahei"/>
                <a:sym typeface="Microsoft Yahei"/>
              </a:rPr>
              <a:t>Global Initiative</a:t>
            </a:r>
            <a:endParaRPr sz="4950" b="1">
              <a:solidFill>
                <a:srgbClr val="0070C0"/>
              </a:solidFill>
              <a:latin typeface="Microsoft Yahei"/>
              <a:ea typeface="Microsoft Yahei"/>
              <a:cs typeface="Microsoft Yahei"/>
              <a:sym typeface="Microsoft Yahei"/>
            </a:endParaRPr>
          </a:p>
        </p:txBody>
      </p:sp>
      <p:sp>
        <p:nvSpPr>
          <p:cNvPr id="277" name="Google Shape;277;p23"/>
          <p:cNvSpPr/>
          <p:nvPr/>
        </p:nvSpPr>
        <p:spPr>
          <a:xfrm>
            <a:off x="2560154" y="2981640"/>
            <a:ext cx="3892810" cy="292735"/>
          </a:xfrm>
          <a:prstGeom prst="rect">
            <a:avLst/>
          </a:prstGeom>
          <a:noFill/>
          <a:ln>
            <a:noFill/>
          </a:ln>
        </p:spPr>
        <p:txBody>
          <a:bodyPr spcFirstLastPara="1" wrap="square" lIns="51400" tIns="25700" rIns="51400" bIns="25700" anchor="t" anchorCtr="0">
            <a:noAutofit/>
          </a:bodyPr>
          <a:lstStyle/>
          <a:p>
            <a:pPr marL="0" marR="0" lvl="0" indent="0" algn="ctr" rtl="0">
              <a:lnSpc>
                <a:spcPct val="150000"/>
              </a:lnSpc>
              <a:spcBef>
                <a:spcPts val="0"/>
              </a:spcBef>
              <a:spcAft>
                <a:spcPts val="0"/>
              </a:spcAft>
              <a:buNone/>
            </a:pPr>
            <a:endParaRPr sz="1050">
              <a:solidFill>
                <a:srgbClr val="595959"/>
              </a:solidFill>
              <a:latin typeface="Microsoft Yahei"/>
              <a:ea typeface="Microsoft Yahei"/>
              <a:cs typeface="Microsoft Yahei"/>
              <a:sym typeface="Microsoft Yahei"/>
            </a:endParaRPr>
          </a:p>
        </p:txBody>
      </p:sp>
      <p:grpSp>
        <p:nvGrpSpPr>
          <p:cNvPr id="278" name="Google Shape;278;p23"/>
          <p:cNvGrpSpPr/>
          <p:nvPr/>
        </p:nvGrpSpPr>
        <p:grpSpPr>
          <a:xfrm>
            <a:off x="2789802" y="3668394"/>
            <a:ext cx="284561" cy="266245"/>
            <a:chOff x="6964363" y="2108200"/>
            <a:chExt cx="690562" cy="646113"/>
          </a:xfrm>
        </p:grpSpPr>
        <p:sp>
          <p:nvSpPr>
            <p:cNvPr id="279" name="Google Shape;279;p23"/>
            <p:cNvSpPr/>
            <p:nvPr/>
          </p:nvSpPr>
          <p:spPr>
            <a:xfrm>
              <a:off x="7050088" y="2193925"/>
              <a:ext cx="519112" cy="344488"/>
            </a:xfrm>
            <a:custGeom>
              <a:avLst/>
              <a:gdLst/>
              <a:ahLst/>
              <a:cxnLst/>
              <a:rect l="l" t="t" r="r" b="b"/>
              <a:pathLst>
                <a:path w="12071" h="8033" extrusionOk="0">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80" name="Google Shape;280;p23"/>
            <p:cNvSpPr/>
            <p:nvPr/>
          </p:nvSpPr>
          <p:spPr>
            <a:xfrm>
              <a:off x="6964363" y="2108200"/>
              <a:ext cx="690562" cy="646113"/>
            </a:xfrm>
            <a:custGeom>
              <a:avLst/>
              <a:gdLst/>
              <a:ahLst/>
              <a:cxnLst/>
              <a:rect l="l" t="t" r="r" b="b"/>
              <a:pathLst>
                <a:path w="16095" h="15059" extrusionOk="0">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281" name="Google Shape;281;p23"/>
          <p:cNvGrpSpPr/>
          <p:nvPr/>
        </p:nvGrpSpPr>
        <p:grpSpPr>
          <a:xfrm>
            <a:off x="3613303" y="3661506"/>
            <a:ext cx="256619" cy="256028"/>
            <a:chOff x="4594225" y="2119313"/>
            <a:chExt cx="690563" cy="688975"/>
          </a:xfrm>
        </p:grpSpPr>
        <p:sp>
          <p:nvSpPr>
            <p:cNvPr id="282" name="Google Shape;282;p23"/>
            <p:cNvSpPr/>
            <p:nvPr/>
          </p:nvSpPr>
          <p:spPr>
            <a:xfrm>
              <a:off x="4594225" y="2119313"/>
              <a:ext cx="690563" cy="688975"/>
            </a:xfrm>
            <a:custGeom>
              <a:avLst/>
              <a:gdLst/>
              <a:ahLst/>
              <a:cxnLst/>
              <a:rect l="l" t="t" r="r" b="b"/>
              <a:pathLst>
                <a:path w="16095" h="16058" extrusionOk="0">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83" name="Google Shape;283;p23"/>
            <p:cNvSpPr/>
            <p:nvPr/>
          </p:nvSpPr>
          <p:spPr>
            <a:xfrm>
              <a:off x="4787900" y="2312988"/>
              <a:ext cx="303213" cy="301625"/>
            </a:xfrm>
            <a:custGeom>
              <a:avLst/>
              <a:gdLst/>
              <a:ahLst/>
              <a:cxnLst/>
              <a:rect l="l" t="t" r="r" b="b"/>
              <a:pathLst>
                <a:path w="7040" h="7025" extrusionOk="0">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84" name="Google Shape;284;p23"/>
            <p:cNvSpPr/>
            <p:nvPr/>
          </p:nvSpPr>
          <p:spPr>
            <a:xfrm>
              <a:off x="4852988" y="2378076"/>
              <a:ext cx="173038" cy="171450"/>
            </a:xfrm>
            <a:custGeom>
              <a:avLst/>
              <a:gdLst/>
              <a:ahLst/>
              <a:cxnLst/>
              <a:rect l="l" t="t" r="r" b="b"/>
              <a:pathLst>
                <a:path w="4023" h="4015" extrusionOk="0">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285" name="Google Shape;285;p23"/>
          <p:cNvGrpSpPr/>
          <p:nvPr/>
        </p:nvGrpSpPr>
        <p:grpSpPr>
          <a:xfrm>
            <a:off x="5317167" y="3665686"/>
            <a:ext cx="258998" cy="258998"/>
            <a:chOff x="2005013" y="1077913"/>
            <a:chExt cx="688975" cy="688975"/>
          </a:xfrm>
        </p:grpSpPr>
        <p:sp>
          <p:nvSpPr>
            <p:cNvPr id="286" name="Google Shape;286;p23"/>
            <p:cNvSpPr/>
            <p:nvPr/>
          </p:nvSpPr>
          <p:spPr>
            <a:xfrm>
              <a:off x="2005013" y="1077913"/>
              <a:ext cx="688975" cy="688975"/>
            </a:xfrm>
            <a:custGeom>
              <a:avLst/>
              <a:gdLst/>
              <a:ahLst/>
              <a:cxnLst/>
              <a:rect l="l" t="t" r="r" b="b"/>
              <a:pathLst>
                <a:path w="16058" h="16058" extrusionOk="0">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87" name="Google Shape;287;p23"/>
            <p:cNvSpPr/>
            <p:nvPr/>
          </p:nvSpPr>
          <p:spPr>
            <a:xfrm>
              <a:off x="2284413" y="1185863"/>
              <a:ext cx="161925" cy="161925"/>
            </a:xfrm>
            <a:custGeom>
              <a:avLst/>
              <a:gdLst/>
              <a:ahLst/>
              <a:cxnLst/>
              <a:rect l="l" t="t" r="r" b="b"/>
              <a:pathLst>
                <a:path w="3763" h="3764" extrusionOk="0">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sp>
        <p:nvSpPr>
          <p:cNvPr id="288" name="Google Shape;288;p23"/>
          <p:cNvSpPr/>
          <p:nvPr/>
        </p:nvSpPr>
        <p:spPr>
          <a:xfrm>
            <a:off x="4463988" y="3659941"/>
            <a:ext cx="251611" cy="252209"/>
          </a:xfrm>
          <a:custGeom>
            <a:avLst/>
            <a:gdLst/>
            <a:ahLst/>
            <a:cxnLst/>
            <a:rect l="l" t="t" r="r" b="b"/>
            <a:pathLst>
              <a:path w="16419" h="16036" extrusionOk="0">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nvGrpSpPr>
          <p:cNvPr id="289" name="Google Shape;289;p23"/>
          <p:cNvGrpSpPr/>
          <p:nvPr/>
        </p:nvGrpSpPr>
        <p:grpSpPr>
          <a:xfrm>
            <a:off x="6161343" y="3668620"/>
            <a:ext cx="299252" cy="243530"/>
            <a:chOff x="5245100" y="5103813"/>
            <a:chExt cx="690563" cy="561975"/>
          </a:xfrm>
        </p:grpSpPr>
        <p:sp>
          <p:nvSpPr>
            <p:cNvPr id="290" name="Google Shape;290;p23"/>
            <p:cNvSpPr/>
            <p:nvPr/>
          </p:nvSpPr>
          <p:spPr>
            <a:xfrm>
              <a:off x="5719763" y="5276851"/>
              <a:ext cx="130175" cy="173038"/>
            </a:xfrm>
            <a:custGeom>
              <a:avLst/>
              <a:gdLst/>
              <a:ahLst/>
              <a:cxnLst/>
              <a:rect l="l" t="t" r="r" b="b"/>
              <a:pathLst>
                <a:path w="3018" h="4030" extrusionOk="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91" name="Google Shape;291;p23"/>
            <p:cNvSpPr/>
            <p:nvPr/>
          </p:nvSpPr>
          <p:spPr>
            <a:xfrm>
              <a:off x="5245100" y="5103813"/>
              <a:ext cx="690563" cy="561975"/>
            </a:xfrm>
            <a:custGeom>
              <a:avLst/>
              <a:gdLst/>
              <a:ahLst/>
              <a:cxnLst/>
              <a:rect l="l" t="t" r="r" b="b"/>
              <a:pathLst>
                <a:path w="16095" h="13098" extrusionOk="0">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cxnSp>
        <p:nvCxnSpPr>
          <p:cNvPr id="292" name="Google Shape;292;p23"/>
          <p:cNvCxnSpPr/>
          <p:nvPr/>
        </p:nvCxnSpPr>
        <p:spPr>
          <a:xfrm>
            <a:off x="5868144" y="3659941"/>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93" name="Google Shape;293;p23"/>
          <p:cNvCxnSpPr/>
          <p:nvPr/>
        </p:nvCxnSpPr>
        <p:spPr>
          <a:xfrm>
            <a:off x="5004048"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94" name="Google Shape;294;p23"/>
          <p:cNvCxnSpPr/>
          <p:nvPr/>
        </p:nvCxnSpPr>
        <p:spPr>
          <a:xfrm>
            <a:off x="4139952"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95" name="Google Shape;295;p23"/>
          <p:cNvCxnSpPr/>
          <p:nvPr/>
        </p:nvCxnSpPr>
        <p:spPr>
          <a:xfrm>
            <a:off x="3329862" y="3664609"/>
            <a:ext cx="0" cy="252209"/>
          </a:xfrm>
          <a:prstGeom prst="straightConnector1">
            <a:avLst/>
          </a:prstGeom>
          <a:noFill/>
          <a:ln w="9525" cap="flat" cmpd="sng">
            <a:solidFill>
              <a:srgbClr val="BFBFBF"/>
            </a:solidFill>
            <a:prstDash val="solid"/>
            <a:miter lim="800000"/>
            <a:headEnd type="none" w="sm" len="sm"/>
            <a:tailEnd type="none" w="sm" len="sm"/>
          </a:ln>
        </p:spPr>
      </p:cxnSp>
      <p:pic>
        <p:nvPicPr>
          <p:cNvPr id="296" name="Google Shape;296;p23" descr="Tala_1-Logo"/>
          <p:cNvPicPr preferRelativeResize="0"/>
          <p:nvPr/>
        </p:nvPicPr>
        <p:blipFill rotWithShape="1">
          <a:blip r:embed="rId3">
            <a:alphaModFix/>
          </a:blip>
          <a:srcRect/>
          <a:stretch/>
        </p:blipFill>
        <p:spPr>
          <a:xfrm>
            <a:off x="7524115" y="-20955"/>
            <a:ext cx="1671955" cy="901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750"/>
                                        <p:tgtEl>
                                          <p:spTgt spid="275"/>
                                        </p:tgtEl>
                                      </p:cBhvr>
                                    </p:animEffect>
                                  </p:childTnLst>
                                </p:cTn>
                              </p:par>
                            </p:childTnLst>
                          </p:cTn>
                        </p:par>
                        <p:par>
                          <p:cTn id="8" fill="hold">
                            <p:stCondLst>
                              <p:cond delay="750"/>
                            </p:stCondLst>
                            <p:childTnLst>
                              <p:par>
                                <p:cTn id="9" presetID="2" presetClass="entr" presetSubtype="2" fill="hold" nodeType="afterEffect">
                                  <p:stCondLst>
                                    <p:cond delay="0"/>
                                  </p:stCondLst>
                                  <p:childTnLst>
                                    <p:set>
                                      <p:cBhvr>
                                        <p:cTn id="10" dur="1" fill="hold">
                                          <p:stCondLst>
                                            <p:cond delay="0"/>
                                          </p:stCondLst>
                                        </p:cTn>
                                        <p:tgtEl>
                                          <p:spTgt spid="276"/>
                                        </p:tgtEl>
                                        <p:attrNameLst>
                                          <p:attrName>style.visibility</p:attrName>
                                        </p:attrNameLst>
                                      </p:cBhvr>
                                      <p:to>
                                        <p:strVal val="visible"/>
                                      </p:to>
                                    </p:set>
                                    <p:anim calcmode="lin" valueType="num">
                                      <p:cBhvr additive="base">
                                        <p:cTn id="11" dur="500"/>
                                        <p:tgtEl>
                                          <p:spTgt spid="276"/>
                                        </p:tgtEl>
                                        <p:attrNameLst>
                                          <p:attrName>ppt_x</p:attrName>
                                        </p:attrNameLst>
                                      </p:cBhvr>
                                      <p:tavLst>
                                        <p:tav tm="0">
                                          <p:val>
                                            <p:strVal val="#ppt_x+1"/>
                                          </p:val>
                                        </p:tav>
                                        <p:tav tm="100000">
                                          <p:val>
                                            <p:strVal val="#ppt_x"/>
                                          </p:val>
                                        </p:tav>
                                      </p:tavLst>
                                    </p:anim>
                                  </p:childTnLst>
                                </p:cTn>
                              </p:par>
                            </p:childTnLst>
                          </p:cTn>
                        </p:par>
                        <p:par>
                          <p:cTn id="12" fill="hold">
                            <p:stCondLst>
                              <p:cond delay="1250"/>
                            </p:stCondLst>
                            <p:childTnLst>
                              <p:par>
                                <p:cTn id="13" presetID="2" presetClass="entr" presetSubtype="2" fill="hold" nodeType="afterEffect">
                                  <p:stCondLst>
                                    <p:cond delay="0"/>
                                  </p:stCondLst>
                                  <p:childTnLst>
                                    <p:set>
                                      <p:cBhvr>
                                        <p:cTn id="14" dur="1" fill="hold">
                                          <p:stCondLst>
                                            <p:cond delay="0"/>
                                          </p:stCondLst>
                                        </p:cTn>
                                        <p:tgtEl>
                                          <p:spTgt spid="277"/>
                                        </p:tgtEl>
                                        <p:attrNameLst>
                                          <p:attrName>style.visibility</p:attrName>
                                        </p:attrNameLst>
                                      </p:cBhvr>
                                      <p:to>
                                        <p:strVal val="visible"/>
                                      </p:to>
                                    </p:set>
                                    <p:anim calcmode="lin" valueType="num">
                                      <p:cBhvr additive="base">
                                        <p:cTn id="15" dur="500"/>
                                        <p:tgtEl>
                                          <p:spTgt spid="277"/>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500"/>
                                  </p:stCondLst>
                                  <p:childTnLst>
                                    <p:set>
                                      <p:cBhvr>
                                        <p:cTn id="17" dur="1" fill="hold">
                                          <p:stCondLst>
                                            <p:cond delay="0"/>
                                          </p:stCondLst>
                                        </p:cTn>
                                        <p:tgtEl>
                                          <p:spTgt spid="278"/>
                                        </p:tgtEl>
                                        <p:attrNameLst>
                                          <p:attrName>style.visibility</p:attrName>
                                        </p:attrNameLst>
                                      </p:cBhvr>
                                      <p:to>
                                        <p:strVal val="visible"/>
                                      </p:to>
                                    </p:set>
                                    <p:animEffect transition="in" filter="fade">
                                      <p:cBhvr>
                                        <p:cTn id="18" dur="500"/>
                                        <p:tgtEl>
                                          <p:spTgt spid="278"/>
                                        </p:tgtEl>
                                      </p:cBhvr>
                                    </p:animEffect>
                                  </p:childTnLst>
                                </p:cTn>
                              </p:par>
                              <p:par>
                                <p:cTn id="19" presetID="10" presetClass="entr" presetSubtype="0" fill="hold" nodeType="withEffect">
                                  <p:stCondLst>
                                    <p:cond delay="500"/>
                                  </p:stCondLst>
                                  <p:childTnLst>
                                    <p:set>
                                      <p:cBhvr>
                                        <p:cTn id="20" dur="1" fill="hold">
                                          <p:stCondLst>
                                            <p:cond delay="0"/>
                                          </p:stCondLst>
                                        </p:cTn>
                                        <p:tgtEl>
                                          <p:spTgt spid="281"/>
                                        </p:tgtEl>
                                        <p:attrNameLst>
                                          <p:attrName>style.visibility</p:attrName>
                                        </p:attrNameLst>
                                      </p:cBhvr>
                                      <p:to>
                                        <p:strVal val="visible"/>
                                      </p:to>
                                    </p:set>
                                    <p:animEffect transition="in" filter="fade">
                                      <p:cBhvr>
                                        <p:cTn id="21" dur="500"/>
                                        <p:tgtEl>
                                          <p:spTgt spid="281"/>
                                        </p:tgtEl>
                                      </p:cBhvr>
                                    </p:animEffect>
                                  </p:childTnLst>
                                </p:cTn>
                              </p:par>
                              <p:par>
                                <p:cTn id="22" presetID="10" presetClass="entr" presetSubtype="0" fill="hold" nodeType="withEffect">
                                  <p:stCondLst>
                                    <p:cond delay="500"/>
                                  </p:stCondLst>
                                  <p:childTnLst>
                                    <p:set>
                                      <p:cBhvr>
                                        <p:cTn id="23" dur="1" fill="hold">
                                          <p:stCondLst>
                                            <p:cond delay="0"/>
                                          </p:stCondLst>
                                        </p:cTn>
                                        <p:tgtEl>
                                          <p:spTgt spid="285"/>
                                        </p:tgtEl>
                                        <p:attrNameLst>
                                          <p:attrName>style.visibility</p:attrName>
                                        </p:attrNameLst>
                                      </p:cBhvr>
                                      <p:to>
                                        <p:strVal val="visible"/>
                                      </p:to>
                                    </p:set>
                                    <p:animEffect transition="in" filter="fade">
                                      <p:cBhvr>
                                        <p:cTn id="24" dur="500"/>
                                        <p:tgtEl>
                                          <p:spTgt spid="285"/>
                                        </p:tgtEl>
                                      </p:cBhvr>
                                    </p:animEffect>
                                  </p:childTnLst>
                                </p:cTn>
                              </p:par>
                              <p:par>
                                <p:cTn id="25" presetID="10" presetClass="entr" presetSubtype="0" fill="hold" nodeType="withEffect">
                                  <p:stCondLst>
                                    <p:cond delay="500"/>
                                  </p:stCondLst>
                                  <p:childTnLst>
                                    <p:set>
                                      <p:cBhvr>
                                        <p:cTn id="26" dur="1" fill="hold">
                                          <p:stCondLst>
                                            <p:cond delay="0"/>
                                          </p:stCondLst>
                                        </p:cTn>
                                        <p:tgtEl>
                                          <p:spTgt spid="288"/>
                                        </p:tgtEl>
                                        <p:attrNameLst>
                                          <p:attrName>style.visibility</p:attrName>
                                        </p:attrNameLst>
                                      </p:cBhvr>
                                      <p:to>
                                        <p:strVal val="visible"/>
                                      </p:to>
                                    </p:set>
                                    <p:animEffect transition="in" filter="fade">
                                      <p:cBhvr>
                                        <p:cTn id="27" dur="500"/>
                                        <p:tgtEl>
                                          <p:spTgt spid="288"/>
                                        </p:tgtEl>
                                      </p:cBhvr>
                                    </p:animEffect>
                                  </p:childTnLst>
                                </p:cTn>
                              </p:par>
                              <p:par>
                                <p:cTn id="28" presetID="10" presetClass="entr" presetSubtype="0" fill="hold" nodeType="withEffect">
                                  <p:stCondLst>
                                    <p:cond delay="500"/>
                                  </p:stCondLst>
                                  <p:childTnLst>
                                    <p:set>
                                      <p:cBhvr>
                                        <p:cTn id="29" dur="1" fill="hold">
                                          <p:stCondLst>
                                            <p:cond delay="0"/>
                                          </p:stCondLst>
                                        </p:cTn>
                                        <p:tgtEl>
                                          <p:spTgt spid="289"/>
                                        </p:tgtEl>
                                        <p:attrNameLst>
                                          <p:attrName>style.visibility</p:attrName>
                                        </p:attrNameLst>
                                      </p:cBhvr>
                                      <p:to>
                                        <p:strVal val="visible"/>
                                      </p:to>
                                    </p:set>
                                    <p:animEffect transition="in" filter="fade">
                                      <p:cBhvr>
                                        <p:cTn id="30" dur="500"/>
                                        <p:tgtEl>
                                          <p:spTgt spid="289"/>
                                        </p:tgtEl>
                                      </p:cBhvr>
                                    </p:animEffect>
                                  </p:childTnLst>
                                </p:cTn>
                              </p:par>
                              <p:par>
                                <p:cTn id="31" presetID="10" presetClass="entr" presetSubtype="0" fill="hold" nodeType="withEffect">
                                  <p:stCondLst>
                                    <p:cond delay="1000"/>
                                  </p:stCondLst>
                                  <p:childTnLst>
                                    <p:set>
                                      <p:cBhvr>
                                        <p:cTn id="32" dur="1" fill="hold">
                                          <p:stCondLst>
                                            <p:cond delay="0"/>
                                          </p:stCondLst>
                                        </p:cTn>
                                        <p:tgtEl>
                                          <p:spTgt spid="295"/>
                                        </p:tgtEl>
                                        <p:attrNameLst>
                                          <p:attrName>style.visibility</p:attrName>
                                        </p:attrNameLst>
                                      </p:cBhvr>
                                      <p:to>
                                        <p:strVal val="visible"/>
                                      </p:to>
                                    </p:set>
                                    <p:animEffect transition="in" filter="fade">
                                      <p:cBhvr>
                                        <p:cTn id="33" dur="500"/>
                                        <p:tgtEl>
                                          <p:spTgt spid="295"/>
                                        </p:tgtEl>
                                      </p:cBhvr>
                                    </p:animEffect>
                                  </p:childTnLst>
                                </p:cTn>
                              </p:par>
                              <p:par>
                                <p:cTn id="34" presetID="10" presetClass="entr" presetSubtype="0" fill="hold" nodeType="withEffect">
                                  <p:stCondLst>
                                    <p:cond delay="1000"/>
                                  </p:stCondLst>
                                  <p:childTnLst>
                                    <p:set>
                                      <p:cBhvr>
                                        <p:cTn id="35" dur="1" fill="hold">
                                          <p:stCondLst>
                                            <p:cond delay="0"/>
                                          </p:stCondLst>
                                        </p:cTn>
                                        <p:tgtEl>
                                          <p:spTgt spid="294"/>
                                        </p:tgtEl>
                                        <p:attrNameLst>
                                          <p:attrName>style.visibility</p:attrName>
                                        </p:attrNameLst>
                                      </p:cBhvr>
                                      <p:to>
                                        <p:strVal val="visible"/>
                                      </p:to>
                                    </p:set>
                                    <p:animEffect transition="in" filter="fade">
                                      <p:cBhvr>
                                        <p:cTn id="36" dur="500"/>
                                        <p:tgtEl>
                                          <p:spTgt spid="294"/>
                                        </p:tgtEl>
                                      </p:cBhvr>
                                    </p:animEffect>
                                  </p:childTnLst>
                                </p:cTn>
                              </p:par>
                              <p:par>
                                <p:cTn id="37" presetID="10" presetClass="entr" presetSubtype="0" fill="hold" nodeType="withEffect">
                                  <p:stCondLst>
                                    <p:cond delay="1000"/>
                                  </p:stCondLst>
                                  <p:childTnLst>
                                    <p:set>
                                      <p:cBhvr>
                                        <p:cTn id="38" dur="1" fill="hold">
                                          <p:stCondLst>
                                            <p:cond delay="0"/>
                                          </p:stCondLst>
                                        </p:cTn>
                                        <p:tgtEl>
                                          <p:spTgt spid="293"/>
                                        </p:tgtEl>
                                        <p:attrNameLst>
                                          <p:attrName>style.visibility</p:attrName>
                                        </p:attrNameLst>
                                      </p:cBhvr>
                                      <p:to>
                                        <p:strVal val="visible"/>
                                      </p:to>
                                    </p:set>
                                    <p:animEffect transition="in" filter="fade">
                                      <p:cBhvr>
                                        <p:cTn id="39" dur="500"/>
                                        <p:tgtEl>
                                          <p:spTgt spid="293"/>
                                        </p:tgtEl>
                                      </p:cBhvr>
                                    </p:animEffect>
                                  </p:childTnLst>
                                </p:cTn>
                              </p:par>
                              <p:par>
                                <p:cTn id="40" presetID="10" presetClass="entr" presetSubtype="0" fill="hold" nodeType="withEffect">
                                  <p:stCondLst>
                                    <p:cond delay="100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301"/>
        <p:cNvGrpSpPr/>
        <p:nvPr/>
      </p:nvGrpSpPr>
      <p:grpSpPr>
        <a:xfrm>
          <a:off x="0" y="0"/>
          <a:ext cx="0" cy="0"/>
          <a:chOff x="0" y="0"/>
          <a:chExt cx="0" cy="0"/>
        </a:xfrm>
      </p:grpSpPr>
      <p:sp>
        <p:nvSpPr>
          <p:cNvPr id="302" name="Google Shape;302;p24"/>
          <p:cNvSpPr/>
          <p:nvPr/>
        </p:nvSpPr>
        <p:spPr>
          <a:xfrm>
            <a:off x="197525" y="0"/>
            <a:ext cx="2241000" cy="414000"/>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303" name="Google Shape;303;p24"/>
          <p:cNvSpPr txBox="1"/>
          <p:nvPr/>
        </p:nvSpPr>
        <p:spPr>
          <a:xfrm>
            <a:off x="92442" y="28698"/>
            <a:ext cx="25935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a:solidFill>
                  <a:schemeClr val="lt1"/>
                </a:solidFill>
                <a:latin typeface="Microsoft Yahei"/>
                <a:ea typeface="Microsoft Yahei"/>
                <a:cs typeface="Microsoft Yahei"/>
                <a:sym typeface="Microsoft Yahei"/>
              </a:rPr>
              <a:t>Global Initiative</a:t>
            </a:r>
            <a:endParaRPr sz="1500">
              <a:solidFill>
                <a:schemeClr val="lt1"/>
              </a:solidFill>
              <a:latin typeface="Microsoft Yahei"/>
              <a:ea typeface="Microsoft Yahei"/>
              <a:cs typeface="Microsoft Yahei"/>
              <a:sym typeface="Microsoft Yahei"/>
            </a:endParaRPr>
          </a:p>
        </p:txBody>
      </p:sp>
      <p:grpSp>
        <p:nvGrpSpPr>
          <p:cNvPr id="304" name="Google Shape;304;p24"/>
          <p:cNvGrpSpPr/>
          <p:nvPr/>
        </p:nvGrpSpPr>
        <p:grpSpPr>
          <a:xfrm>
            <a:off x="150939" y="718946"/>
            <a:ext cx="8274446" cy="3905579"/>
            <a:chOff x="8307453" y="2182141"/>
            <a:chExt cx="8810100" cy="5207438"/>
          </a:xfrm>
        </p:grpSpPr>
        <p:sp>
          <p:nvSpPr>
            <p:cNvPr id="305" name="Google Shape;305;p24"/>
            <p:cNvSpPr txBox="1"/>
            <p:nvPr/>
          </p:nvSpPr>
          <p:spPr>
            <a:xfrm>
              <a:off x="8307453" y="2182141"/>
              <a:ext cx="8810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500">
                  <a:solidFill>
                    <a:srgbClr val="00B0F0"/>
                  </a:solidFill>
                  <a:latin typeface="Microsoft Yahei"/>
                  <a:ea typeface="Microsoft Yahei"/>
                  <a:cs typeface="Microsoft Yahei"/>
                  <a:sym typeface="Microsoft Yahei"/>
                </a:rPr>
                <a:t>Tala launches COVID-19 Rebuild Fund to support vulnerable communities</a:t>
              </a:r>
              <a:endParaRPr sz="1500">
                <a:solidFill>
                  <a:srgbClr val="00B0F0"/>
                </a:solidFill>
                <a:latin typeface="Microsoft Yahei"/>
                <a:ea typeface="Microsoft Yahei"/>
                <a:cs typeface="Microsoft Yahei"/>
                <a:sym typeface="Microsoft Yahei"/>
              </a:endParaRPr>
            </a:p>
          </p:txBody>
        </p:sp>
        <p:sp>
          <p:nvSpPr>
            <p:cNvPr id="306" name="Google Shape;306;p24"/>
            <p:cNvSpPr txBox="1"/>
            <p:nvPr/>
          </p:nvSpPr>
          <p:spPr>
            <a:xfrm>
              <a:off x="8307464" y="2878779"/>
              <a:ext cx="5626800" cy="4510800"/>
            </a:xfrm>
            <a:prstGeom prst="rect">
              <a:avLst/>
            </a:prstGeom>
            <a:noFill/>
            <a:ln>
              <a:noFill/>
            </a:ln>
          </p:spPr>
          <p:txBody>
            <a:bodyPr spcFirstLastPara="1" wrap="square" lIns="91425" tIns="45700" rIns="91425" bIns="45700" anchor="t" anchorCtr="0">
              <a:spAutoFit/>
            </a:bodyPr>
            <a:lstStyle/>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Tala has launched several Global Initiative to provide service to vulnerable communities in emerging markets.</a:t>
              </a:r>
              <a:endParaRPr sz="989">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Through the fund, Tala will directly provide small companies that provide needs like healthcare, food, education, and associated logistics with tailored 0% interest loans.`</a:t>
              </a:r>
              <a:endParaRPr sz="989">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Tala currently has following initiatives at global level:</a:t>
              </a:r>
              <a:endParaRPr sz="989">
                <a:solidFill>
                  <a:srgbClr val="A5A5A5"/>
                </a:solidFill>
                <a:latin typeface="Microsoft Yahei"/>
                <a:ea typeface="Microsoft Yahei"/>
                <a:cs typeface="Microsoft Yahei"/>
                <a:sym typeface="Microsoft Yahei"/>
              </a:endParaRPr>
            </a:p>
            <a:p>
              <a:pPr marL="914400" marR="76200" lvl="1" indent="-298450" algn="l" rtl="0">
                <a:lnSpc>
                  <a:spcPct val="115000"/>
                </a:lnSpc>
                <a:spcBef>
                  <a:spcPts val="0"/>
                </a:spcBef>
                <a:spcAft>
                  <a:spcPts val="0"/>
                </a:spcAft>
                <a:buClr>
                  <a:srgbClr val="A5A5A5"/>
                </a:buClr>
                <a:buSzPts val="1100"/>
                <a:buFont typeface="Microsoft Yahei"/>
                <a:buChar char="○"/>
              </a:pPr>
              <a:r>
                <a:rPr lang="zh-CN" sz="1100" b="1">
                  <a:solidFill>
                    <a:srgbClr val="20BEC6"/>
                  </a:solidFill>
                  <a:uFill>
                    <a:noFill/>
                  </a:uFill>
                  <a:hlinkClick r:id="rId5">
                    <a:extLst>
                      <a:ext uri="{A12FA001-AC4F-418D-AE19-62706E023703}">
                        <ahyp:hlinkClr xmlns:ahyp="http://schemas.microsoft.com/office/drawing/2018/hyperlinkcolor" val="tx"/>
                      </a:ext>
                    </a:extLst>
                  </a:hlinkClick>
                </a:rPr>
                <a:t>Kenya COVID-19 Rebuild Fund </a:t>
              </a:r>
              <a:endParaRPr sz="1100" b="1">
                <a:solidFill>
                  <a:srgbClr val="20BEC6"/>
                </a:solidFill>
              </a:endParaRPr>
            </a:p>
            <a:p>
              <a:pPr marL="914400" marR="76200" lvl="1" indent="-298450" algn="l" rtl="0">
                <a:lnSpc>
                  <a:spcPct val="115000"/>
                </a:lnSpc>
                <a:spcBef>
                  <a:spcPts val="0"/>
                </a:spcBef>
                <a:spcAft>
                  <a:spcPts val="0"/>
                </a:spcAft>
                <a:buClr>
                  <a:srgbClr val="A5A5A5"/>
                </a:buClr>
                <a:buSzPts val="1100"/>
                <a:buFont typeface="Microsoft Yahei"/>
                <a:buChar char="○"/>
              </a:pPr>
              <a:r>
                <a:rPr lang="zh-CN" sz="1100" b="1">
                  <a:solidFill>
                    <a:srgbClr val="20BEC6"/>
                  </a:solidFill>
                  <a:uFill>
                    <a:noFill/>
                  </a:uFill>
                  <a:hlinkClick r:id="rId6">
                    <a:extLst>
                      <a:ext uri="{A12FA001-AC4F-418D-AE19-62706E023703}">
                        <ahyp:hlinkClr xmlns:ahyp="http://schemas.microsoft.com/office/drawing/2018/hyperlinkcolor" val="tx"/>
                      </a:ext>
                    </a:extLst>
                  </a:hlinkClick>
                </a:rPr>
                <a:t>The Philippines COVID-19 Rebuild Fund </a:t>
              </a:r>
              <a:endParaRPr sz="1100" b="1">
                <a:solidFill>
                  <a:srgbClr val="20BEC6"/>
                </a:solidFill>
              </a:endParaRPr>
            </a:p>
            <a:p>
              <a:pPr marL="914400" marR="76200" lvl="1" indent="-298450" algn="l" rtl="0">
                <a:lnSpc>
                  <a:spcPct val="150000"/>
                </a:lnSpc>
                <a:spcBef>
                  <a:spcPts val="0"/>
                </a:spcBef>
                <a:spcAft>
                  <a:spcPts val="0"/>
                </a:spcAft>
                <a:buClr>
                  <a:srgbClr val="A5A5A5"/>
                </a:buClr>
                <a:buSzPts val="1100"/>
                <a:buFont typeface="Microsoft Yahei"/>
                <a:buChar char="○"/>
              </a:pPr>
              <a:r>
                <a:rPr lang="zh-CN" sz="1100" b="1">
                  <a:solidFill>
                    <a:srgbClr val="20BEC6"/>
                  </a:solidFill>
                  <a:uFill>
                    <a:noFill/>
                  </a:uFill>
                  <a:hlinkClick r:id="rId7">
                    <a:extLst>
                      <a:ext uri="{A12FA001-AC4F-418D-AE19-62706E023703}">
                        <ahyp:hlinkClr xmlns:ahyp="http://schemas.microsoft.com/office/drawing/2018/hyperlinkcolor" val="tx"/>
                      </a:ext>
                    </a:extLst>
                  </a:hlinkClick>
                </a:rPr>
                <a:t>Mexico COVID-19 Rebuild Fund</a:t>
              </a:r>
              <a:r>
                <a:rPr lang="zh-CN" sz="1100" b="1">
                  <a:solidFill>
                    <a:srgbClr val="314329"/>
                  </a:solidFill>
                </a:rPr>
                <a:t> </a:t>
              </a:r>
              <a:endParaRPr sz="989">
                <a:solidFill>
                  <a:schemeClr val="accent3"/>
                </a:solidFill>
                <a:latin typeface="Microsoft Yahei"/>
                <a:ea typeface="Microsoft Yahei"/>
                <a:cs typeface="Microsoft Yahei"/>
                <a:sym typeface="Microsoft Yahei"/>
              </a:endParaRPr>
            </a:p>
            <a:p>
              <a:pPr marL="457200" lvl="0" indent="-291465" algn="l" rtl="0">
                <a:lnSpc>
                  <a:spcPct val="150000"/>
                </a:lnSpc>
                <a:spcBef>
                  <a:spcPts val="0"/>
                </a:spcBef>
                <a:spcAft>
                  <a:spcPts val="0"/>
                </a:spcAft>
                <a:buClr>
                  <a:schemeClr val="accent3"/>
                </a:buClr>
                <a:buSzPts val="990"/>
                <a:buFont typeface="Microsoft Yahei"/>
                <a:buChar char="●"/>
              </a:pPr>
              <a:r>
                <a:rPr lang="zh-CN" sz="989">
                  <a:solidFill>
                    <a:schemeClr val="accent3"/>
                  </a:solidFill>
                  <a:latin typeface="Microsoft Yahei"/>
                  <a:ea typeface="Microsoft Yahei"/>
                  <a:cs typeface="Microsoft Yahei"/>
                  <a:sym typeface="Microsoft Yahei"/>
                </a:rPr>
                <a:t>Through the Tala Rebuild Fund, Tala is pleased to support some great clients who are using their loans to maintain and generate jobs while continuing to assist their communities in coping with COVID-19.</a:t>
              </a:r>
              <a:endParaRPr sz="989">
                <a:solidFill>
                  <a:schemeClr val="accent3"/>
                </a:solidFill>
                <a:latin typeface="Microsoft Yahei"/>
                <a:ea typeface="Microsoft Yahei"/>
                <a:cs typeface="Microsoft Yahei"/>
                <a:sym typeface="Microsoft Yahei"/>
              </a:endParaRPr>
            </a:p>
            <a:p>
              <a:pPr marL="0" marR="76200" lvl="0" indent="0" algn="l" rtl="0">
                <a:lnSpc>
                  <a:spcPct val="115000"/>
                </a:lnSpc>
                <a:spcBef>
                  <a:spcPts val="0"/>
                </a:spcBef>
                <a:spcAft>
                  <a:spcPts val="0"/>
                </a:spcAft>
                <a:buNone/>
              </a:pPr>
              <a:endParaRPr sz="1100" b="1">
                <a:solidFill>
                  <a:srgbClr val="314329"/>
                </a:solidFill>
              </a:endParaRPr>
            </a:p>
            <a:p>
              <a:pPr marL="0" marR="76200" lvl="0" indent="0" algn="l" rtl="0">
                <a:lnSpc>
                  <a:spcPct val="115000"/>
                </a:lnSpc>
                <a:spcBef>
                  <a:spcPts val="1200"/>
                </a:spcBef>
                <a:spcAft>
                  <a:spcPts val="0"/>
                </a:spcAft>
                <a:buNone/>
              </a:pPr>
              <a:endParaRPr sz="1100" b="1">
                <a:solidFill>
                  <a:srgbClr val="314329"/>
                </a:solidFill>
              </a:endParaRPr>
            </a:p>
            <a:p>
              <a:pPr marL="0" marR="0" lvl="0" indent="0" algn="l" rtl="0">
                <a:lnSpc>
                  <a:spcPct val="150000"/>
                </a:lnSpc>
                <a:spcBef>
                  <a:spcPts val="1200"/>
                </a:spcBef>
                <a:spcAft>
                  <a:spcPts val="0"/>
                </a:spcAft>
                <a:buNone/>
              </a:pPr>
              <a:endParaRPr sz="790">
                <a:solidFill>
                  <a:srgbClr val="A5A5A5"/>
                </a:solidFill>
                <a:latin typeface="Microsoft Yahei"/>
                <a:ea typeface="Microsoft Yahei"/>
                <a:cs typeface="Microsoft Yahei"/>
                <a:sym typeface="Microsoft Yahei"/>
              </a:endParaRPr>
            </a:p>
          </p:txBody>
        </p:sp>
      </p:grpSp>
      <p:pic>
        <p:nvPicPr>
          <p:cNvPr id="307" name="Google Shape;307;p24" descr="Tala_1-Logo"/>
          <p:cNvPicPr preferRelativeResize="0"/>
          <p:nvPr/>
        </p:nvPicPr>
        <p:blipFill rotWithShape="1">
          <a:blip r:embed="rId8">
            <a:alphaModFix/>
          </a:blip>
          <a:srcRect/>
          <a:stretch/>
        </p:blipFill>
        <p:spPr>
          <a:xfrm>
            <a:off x="7524115" y="-20955"/>
            <a:ext cx="1671956" cy="901700"/>
          </a:xfrm>
          <a:prstGeom prst="rect">
            <a:avLst/>
          </a:prstGeom>
          <a:noFill/>
          <a:ln>
            <a:noFill/>
          </a:ln>
        </p:spPr>
      </p:pic>
      <p:pic>
        <p:nvPicPr>
          <p:cNvPr id="308" name="Google Shape;308;p24"/>
          <p:cNvPicPr preferRelativeResize="0"/>
          <p:nvPr/>
        </p:nvPicPr>
        <p:blipFill>
          <a:blip r:embed="rId9">
            <a:alphaModFix/>
          </a:blip>
          <a:stretch>
            <a:fillRect/>
          </a:stretch>
        </p:blipFill>
        <p:spPr>
          <a:xfrm>
            <a:off x="5481951" y="1181100"/>
            <a:ext cx="3466718" cy="3757625"/>
          </a:xfrm>
          <a:prstGeom prst="rect">
            <a:avLst/>
          </a:prstGeom>
          <a:noFill/>
          <a:ln>
            <a:noFill/>
          </a:ln>
        </p:spPr>
      </p:pic>
      <p:pic>
        <p:nvPicPr>
          <p:cNvPr id="2" name="Audio 1">
            <a:hlinkClick r:id="" action="ppaction://media"/>
            <a:extLst>
              <a:ext uri="{FF2B5EF4-FFF2-40B4-BE49-F238E27FC236}">
                <a16:creationId xmlns:a16="http://schemas.microsoft.com/office/drawing/2014/main" id="{2D1B3911-7576-1195-E013-1965EE5038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cSld>
  <p:clrMapOvr>
    <a:masterClrMapping/>
  </p:clrMapOvr>
  <p:transition spd="slow" advTm="4498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03"/>
                                        </p:tgtEl>
                                        <p:attrNameLst>
                                          <p:attrName>style.visibility</p:attrName>
                                        </p:attrNameLst>
                                      </p:cBhvr>
                                      <p:to>
                                        <p:strVal val="visible"/>
                                      </p:to>
                                    </p:set>
                                    <p:animEffect transition="in" filter="fade">
                                      <p:cBhvr>
                                        <p:cTn id="9" dur="500"/>
                                        <p:tgtEl>
                                          <p:spTgt spid="30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4"/>
          <p:cNvSpPr/>
          <p:nvPr/>
        </p:nvSpPr>
        <p:spPr>
          <a:xfrm>
            <a:off x="197525" y="0"/>
            <a:ext cx="2241000" cy="414000"/>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303" name="Google Shape;303;p24"/>
          <p:cNvSpPr txBox="1"/>
          <p:nvPr/>
        </p:nvSpPr>
        <p:spPr>
          <a:xfrm>
            <a:off x="92442" y="28698"/>
            <a:ext cx="25935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zh-CN" sz="1500" dirty="0">
                <a:solidFill>
                  <a:schemeClr val="lt1"/>
                </a:solidFill>
                <a:latin typeface="Microsoft Yahei"/>
                <a:ea typeface="Microsoft Yahei"/>
                <a:cs typeface="Microsoft Yahei"/>
                <a:sym typeface="Microsoft Yahei"/>
              </a:rPr>
              <a:t>Conclusion</a:t>
            </a:r>
            <a:endParaRPr sz="1500" dirty="0">
              <a:solidFill>
                <a:schemeClr val="lt1"/>
              </a:solidFill>
              <a:latin typeface="Microsoft Yahei"/>
              <a:ea typeface="Microsoft Yahei"/>
              <a:cs typeface="Microsoft Yahei"/>
              <a:sym typeface="Microsoft Yahei"/>
            </a:endParaRPr>
          </a:p>
        </p:txBody>
      </p:sp>
      <p:grpSp>
        <p:nvGrpSpPr>
          <p:cNvPr id="304" name="Google Shape;304;p24"/>
          <p:cNvGrpSpPr/>
          <p:nvPr/>
        </p:nvGrpSpPr>
        <p:grpSpPr>
          <a:xfrm>
            <a:off x="150939" y="718946"/>
            <a:ext cx="8274446" cy="3561732"/>
            <a:chOff x="8307453" y="2182141"/>
            <a:chExt cx="8810100" cy="4748978"/>
          </a:xfrm>
        </p:grpSpPr>
        <p:sp>
          <p:nvSpPr>
            <p:cNvPr id="305" name="Google Shape;305;p24"/>
            <p:cNvSpPr txBox="1"/>
            <p:nvPr/>
          </p:nvSpPr>
          <p:spPr>
            <a:xfrm>
              <a:off x="8307453" y="2182141"/>
              <a:ext cx="88101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500" dirty="0">
                  <a:solidFill>
                    <a:srgbClr val="00B0F0"/>
                  </a:solidFill>
                  <a:latin typeface="Microsoft Yahei"/>
                  <a:ea typeface="Microsoft Yahei"/>
                  <a:cs typeface="Microsoft Yahei"/>
                  <a:sym typeface="Microsoft Yahei"/>
                </a:rPr>
                <a:t>Leverage Big Data &amp; Machine Learning</a:t>
              </a:r>
              <a:endParaRPr sz="1500" dirty="0">
                <a:solidFill>
                  <a:srgbClr val="00B0F0"/>
                </a:solidFill>
                <a:latin typeface="Microsoft Yahei"/>
                <a:ea typeface="Microsoft Yahei"/>
                <a:cs typeface="Microsoft Yahei"/>
                <a:sym typeface="Microsoft Yahei"/>
              </a:endParaRPr>
            </a:p>
          </p:txBody>
        </p:sp>
        <p:sp>
          <p:nvSpPr>
            <p:cNvPr id="306" name="Google Shape;306;p24"/>
            <p:cNvSpPr txBox="1"/>
            <p:nvPr/>
          </p:nvSpPr>
          <p:spPr>
            <a:xfrm>
              <a:off x="8307464" y="2878780"/>
              <a:ext cx="5626800" cy="4052339"/>
            </a:xfrm>
            <a:prstGeom prst="rect">
              <a:avLst/>
            </a:prstGeom>
            <a:noFill/>
            <a:ln>
              <a:noFill/>
            </a:ln>
          </p:spPr>
          <p:txBody>
            <a:bodyPr spcFirstLastPara="1" wrap="square" lIns="91425" tIns="45700" rIns="91425" bIns="45700" anchor="t" anchorCtr="0">
              <a:spAutoFit/>
            </a:bodyPr>
            <a:lstStyle/>
            <a:p>
              <a:pPr marL="457200" marR="0" lvl="0" indent="-291465" algn="l" rtl="0">
                <a:lnSpc>
                  <a:spcPct val="150000"/>
                </a:lnSpc>
                <a:spcBef>
                  <a:spcPts val="0"/>
                </a:spcBef>
                <a:spcAft>
                  <a:spcPts val="0"/>
                </a:spcAft>
                <a:buClr>
                  <a:srgbClr val="A5A5A5"/>
                </a:buClr>
                <a:buSzPts val="990"/>
                <a:buFont typeface="Microsoft Yahei"/>
                <a:buChar char="●"/>
              </a:pPr>
              <a:r>
                <a:rPr lang="en-US" altLang="zh-CN" dirty="0">
                  <a:solidFill>
                    <a:srgbClr val="A5A5A5"/>
                  </a:solidFill>
                  <a:latin typeface="Microsoft Yahei"/>
                  <a:ea typeface="Microsoft Yahei"/>
                  <a:cs typeface="Microsoft Yahei"/>
                  <a:sym typeface="Microsoft Yahei"/>
                </a:rPr>
                <a:t>Provide micro-loans to underprivileged people in emerging markets</a:t>
              </a:r>
            </a:p>
            <a:p>
              <a:pPr marL="457200" marR="0" lvl="0" indent="-291465" algn="l" rtl="0">
                <a:lnSpc>
                  <a:spcPct val="150000"/>
                </a:lnSpc>
                <a:spcBef>
                  <a:spcPts val="0"/>
                </a:spcBef>
                <a:spcAft>
                  <a:spcPts val="0"/>
                </a:spcAft>
                <a:buClr>
                  <a:srgbClr val="A5A5A5"/>
                </a:buClr>
                <a:buSzPts val="990"/>
                <a:buFont typeface="Microsoft Yahei"/>
                <a:buChar char="●"/>
              </a:pPr>
              <a:r>
                <a:rPr lang="en-US" dirty="0">
                  <a:solidFill>
                    <a:srgbClr val="A5A5A5"/>
                  </a:solidFill>
                  <a:latin typeface="Microsoft Yahei"/>
                  <a:ea typeface="Microsoft Yahei"/>
                  <a:sym typeface="Microsoft Yahei"/>
                </a:rPr>
                <a:t>Track 10,000 data points per customer in real-time</a:t>
              </a:r>
            </a:p>
            <a:p>
              <a:pPr marL="457200" marR="0" lvl="0" indent="-291465" algn="l" rtl="0">
                <a:lnSpc>
                  <a:spcPct val="150000"/>
                </a:lnSpc>
                <a:spcBef>
                  <a:spcPts val="0"/>
                </a:spcBef>
                <a:spcAft>
                  <a:spcPts val="0"/>
                </a:spcAft>
                <a:buClr>
                  <a:srgbClr val="A5A5A5"/>
                </a:buClr>
                <a:buSzPts val="990"/>
                <a:buFont typeface="Microsoft Yahei"/>
                <a:buChar char="●"/>
              </a:pPr>
              <a:r>
                <a:rPr lang="en-US" dirty="0">
                  <a:solidFill>
                    <a:srgbClr val="A5A5A5"/>
                  </a:solidFill>
                  <a:latin typeface="Microsoft Yahei"/>
                  <a:ea typeface="Microsoft Yahei"/>
                  <a:sym typeface="Microsoft Yahei"/>
                </a:rPr>
                <a:t>Behavior is more indicative of credit worthiness than credit score</a:t>
              </a:r>
            </a:p>
            <a:p>
              <a:pPr marL="457200" marR="0" lvl="0" indent="-291465" algn="l" rtl="0">
                <a:lnSpc>
                  <a:spcPct val="150000"/>
                </a:lnSpc>
                <a:spcBef>
                  <a:spcPts val="0"/>
                </a:spcBef>
                <a:spcAft>
                  <a:spcPts val="0"/>
                </a:spcAft>
                <a:buClr>
                  <a:srgbClr val="A5A5A5"/>
                </a:buClr>
                <a:buSzPts val="990"/>
                <a:buFont typeface="Microsoft Yahei"/>
                <a:buChar char="●"/>
              </a:pPr>
              <a:r>
                <a:rPr lang="en-US" dirty="0">
                  <a:solidFill>
                    <a:srgbClr val="A5A5A5"/>
                  </a:solidFill>
                  <a:latin typeface="Microsoft Yahei"/>
                  <a:ea typeface="Microsoft Yahei"/>
                  <a:sym typeface="Microsoft Yahei"/>
                </a:rPr>
                <a:t>Loans without bias</a:t>
              </a:r>
            </a:p>
            <a:p>
              <a:pPr marL="457200" marR="0" lvl="0" indent="-291465" algn="l" rtl="0">
                <a:lnSpc>
                  <a:spcPct val="150000"/>
                </a:lnSpc>
                <a:spcBef>
                  <a:spcPts val="0"/>
                </a:spcBef>
                <a:spcAft>
                  <a:spcPts val="0"/>
                </a:spcAft>
                <a:buClr>
                  <a:srgbClr val="A5A5A5"/>
                </a:buClr>
                <a:buSzPts val="990"/>
                <a:buFont typeface="Microsoft Yahei"/>
                <a:buChar char="●"/>
              </a:pPr>
              <a:r>
                <a:rPr lang="en-US" dirty="0">
                  <a:solidFill>
                    <a:srgbClr val="A5A5A5"/>
                  </a:solidFill>
                  <a:latin typeface="Microsoft Yahei"/>
                  <a:ea typeface="Microsoft Yahei"/>
                  <a:sym typeface="Microsoft Yahei"/>
                </a:rPr>
                <a:t>Invest in communities</a:t>
              </a:r>
              <a:endParaRPr sz="2000" dirty="0">
                <a:solidFill>
                  <a:srgbClr val="314329"/>
                </a:solidFill>
              </a:endParaRPr>
            </a:p>
            <a:p>
              <a:pPr marL="0" marR="76200" lvl="0" indent="0" algn="l" rtl="0">
                <a:lnSpc>
                  <a:spcPct val="115000"/>
                </a:lnSpc>
                <a:spcBef>
                  <a:spcPts val="1200"/>
                </a:spcBef>
                <a:spcAft>
                  <a:spcPts val="0"/>
                </a:spcAft>
                <a:buNone/>
              </a:pPr>
              <a:endParaRPr sz="1100" b="1" dirty="0">
                <a:solidFill>
                  <a:srgbClr val="314329"/>
                </a:solidFill>
              </a:endParaRPr>
            </a:p>
            <a:p>
              <a:pPr marL="0" marR="0" lvl="0" indent="0" algn="l" rtl="0">
                <a:lnSpc>
                  <a:spcPct val="150000"/>
                </a:lnSpc>
                <a:spcBef>
                  <a:spcPts val="1200"/>
                </a:spcBef>
                <a:spcAft>
                  <a:spcPts val="0"/>
                </a:spcAft>
                <a:buNone/>
              </a:pPr>
              <a:endParaRPr sz="790" dirty="0">
                <a:solidFill>
                  <a:srgbClr val="A5A5A5"/>
                </a:solidFill>
                <a:latin typeface="Microsoft Yahei"/>
                <a:ea typeface="Microsoft Yahei"/>
                <a:cs typeface="Microsoft Yahei"/>
                <a:sym typeface="Microsoft Yahei"/>
              </a:endParaRPr>
            </a:p>
          </p:txBody>
        </p:sp>
      </p:grpSp>
      <p:pic>
        <p:nvPicPr>
          <p:cNvPr id="307" name="Google Shape;307;p24" descr="Tala_1-Logo"/>
          <p:cNvPicPr preferRelativeResize="0"/>
          <p:nvPr/>
        </p:nvPicPr>
        <p:blipFill rotWithShape="1">
          <a:blip r:embed="rId5">
            <a:alphaModFix/>
          </a:blip>
          <a:srcRect/>
          <a:stretch/>
        </p:blipFill>
        <p:spPr>
          <a:xfrm>
            <a:off x="7524115" y="-20955"/>
            <a:ext cx="1671956" cy="901700"/>
          </a:xfrm>
          <a:prstGeom prst="rect">
            <a:avLst/>
          </a:prstGeom>
          <a:noFill/>
          <a:ln>
            <a:noFill/>
          </a:ln>
        </p:spPr>
      </p:pic>
      <p:pic>
        <p:nvPicPr>
          <p:cNvPr id="1026" name="Picture 2" descr="Get Tala Loans - Microsoft Store">
            <a:extLst>
              <a:ext uri="{FF2B5EF4-FFF2-40B4-BE49-F238E27FC236}">
                <a16:creationId xmlns:a16="http://schemas.microsoft.com/office/drawing/2014/main" id="{2662A759-B506-B916-FDCD-D41A31914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216" y="140919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08DDCCF4-121E-E4D4-12BC-E794725C34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954188720"/>
      </p:ext>
    </p:extLst>
  </p:cSld>
  <p:clrMapOvr>
    <a:masterClrMapping/>
  </p:clrMapOvr>
  <p:transition spd="slow" advTm="585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03"/>
                                        </p:tgtEl>
                                        <p:attrNameLst>
                                          <p:attrName>style.visibility</p:attrName>
                                        </p:attrNameLst>
                                      </p:cBhvr>
                                      <p:to>
                                        <p:strVal val="visible"/>
                                      </p:to>
                                    </p:set>
                                    <p:animEffect transition="in" filter="fade">
                                      <p:cBhvr>
                                        <p:cTn id="9" dur="500"/>
                                        <p:tgtEl>
                                          <p:spTgt spid="30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314"/>
        <p:cNvGrpSpPr/>
        <p:nvPr/>
      </p:nvGrpSpPr>
      <p:grpSpPr>
        <a:xfrm>
          <a:off x="0" y="0"/>
          <a:ext cx="0" cy="0"/>
          <a:chOff x="0" y="0"/>
          <a:chExt cx="0" cy="0"/>
        </a:xfrm>
      </p:grpSpPr>
      <p:sp>
        <p:nvSpPr>
          <p:cNvPr id="315" name="Google Shape;315;p25"/>
          <p:cNvSpPr/>
          <p:nvPr/>
        </p:nvSpPr>
        <p:spPr>
          <a:xfrm>
            <a:off x="197514" y="0"/>
            <a:ext cx="1998222" cy="357504"/>
          </a:xfrm>
          <a:prstGeom prst="rect">
            <a:avLst/>
          </a:prstGeom>
          <a:gradFill>
            <a:gsLst>
              <a:gs pos="0">
                <a:srgbClr val="0070C0"/>
              </a:gs>
              <a:gs pos="100000">
                <a:srgbClr val="00B0F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316" name="Google Shape;316;p25"/>
          <p:cNvSpPr txBox="1"/>
          <p:nvPr/>
        </p:nvSpPr>
        <p:spPr>
          <a:xfrm>
            <a:off x="406787" y="28711"/>
            <a:ext cx="1579676" cy="3219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b="1">
                <a:solidFill>
                  <a:schemeClr val="lt1"/>
                </a:solidFill>
                <a:latin typeface="Microsoft Yahei"/>
                <a:ea typeface="Microsoft Yahei"/>
                <a:cs typeface="Microsoft Yahei"/>
                <a:sym typeface="Microsoft Yahei"/>
              </a:rPr>
              <a:t>REFERENCES</a:t>
            </a:r>
            <a:endParaRPr sz="1500" b="1">
              <a:solidFill>
                <a:schemeClr val="lt1"/>
              </a:solidFill>
              <a:latin typeface="Microsoft Yahei"/>
              <a:ea typeface="Microsoft Yahei"/>
              <a:cs typeface="Microsoft Yahei"/>
              <a:sym typeface="Microsoft Yahei"/>
            </a:endParaRPr>
          </a:p>
        </p:txBody>
      </p:sp>
      <p:sp>
        <p:nvSpPr>
          <p:cNvPr id="317" name="Google Shape;317;p25"/>
          <p:cNvSpPr txBox="1"/>
          <p:nvPr/>
        </p:nvSpPr>
        <p:spPr>
          <a:xfrm>
            <a:off x="539115" y="699135"/>
            <a:ext cx="7324200" cy="352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000">
                <a:solidFill>
                  <a:srgbClr val="A5A5A5"/>
                </a:solidFill>
                <a:latin typeface="Microsoft Yahei"/>
                <a:ea typeface="Microsoft Yahei"/>
                <a:cs typeface="Microsoft Yahei"/>
                <a:sym typeface="Microsoft Yahei"/>
              </a:rPr>
              <a:t>Tala. (n.d.). TALA Reporting &amp; Data Analyst. STARTUP.JOBS. Retrieved June 25, 2022, from https://startup.jobs/reporting-data-analyst-talamobile-3102055</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a:solidFill>
                  <a:srgbClr val="A5A5A5"/>
                </a:solidFill>
                <a:latin typeface="Microsoft Yahei"/>
                <a:ea typeface="Microsoft Yahei"/>
                <a:cs typeface="Microsoft Yahei"/>
                <a:sym typeface="Microsoft Yahei"/>
              </a:rPr>
              <a:t>Kene-Okafor, T. (2021, October 14). TechCrunch is part of the Yahoo family of brands. TechCrunch+. Retrieved June 25, 2022, from https://techcrunch.com/2021/10/14/tala-grabs-145m-to-offer-more-financial-services-in-emerging-markets/</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a:solidFill>
                  <a:srgbClr val="A5A5A5"/>
                </a:solidFill>
                <a:latin typeface="Microsoft Yahei"/>
                <a:ea typeface="Microsoft Yahei"/>
                <a:cs typeface="Microsoft Yahei"/>
                <a:sym typeface="Microsoft Yahei"/>
              </a:rPr>
              <a:t>tala company introduction - Zoeken. (n.d.). Craft. Retrieved July 2, 2022, from </a:t>
            </a:r>
            <a:r>
              <a:rPr lang="zh-CN" sz="1000" u="sng">
                <a:solidFill>
                  <a:schemeClr val="hlink"/>
                </a:solidFill>
                <a:latin typeface="Microsoft Yahei"/>
                <a:ea typeface="Microsoft Yahei"/>
                <a:cs typeface="Microsoft Yahei"/>
                <a:sym typeface="Microsoft Yahei"/>
                <a:hlinkClick r:id="rId3"/>
              </a:rPr>
              <a:t>https://www.bing.com/search?q=tala+company+introduction&amp;qs=n&amp;form=QBRE&amp;sp=-1&amp;pq=&amp;sc=0-0&amp;sk=&amp;cvid=1225BB4694A94C418369F412E89D4DE3&amp;ghsh=0&amp;ghacc=0</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endParaRPr sz="1000">
              <a:solidFill>
                <a:srgbClr val="A5A5A5"/>
              </a:solidFill>
              <a:latin typeface="Microsoft Yahei"/>
              <a:ea typeface="Microsoft Yahei"/>
              <a:cs typeface="Microsoft Yahei"/>
              <a:sym typeface="Microsoft Yahei"/>
            </a:endParaRPr>
          </a:p>
          <a:p>
            <a:pPr marL="0" lvl="0" indent="0" algn="l" rtl="0">
              <a:lnSpc>
                <a:spcPct val="115000"/>
              </a:lnSpc>
              <a:spcBef>
                <a:spcPts val="1200"/>
              </a:spcBef>
              <a:spcAft>
                <a:spcPts val="0"/>
              </a:spcAft>
              <a:buClr>
                <a:schemeClr val="dk1"/>
              </a:buClr>
              <a:buSzPts val="1100"/>
              <a:buFont typeface="Arial"/>
              <a:buNone/>
            </a:pPr>
            <a:r>
              <a:rPr lang="zh-CN" sz="1000">
                <a:solidFill>
                  <a:srgbClr val="A5A5A5"/>
                </a:solidFill>
                <a:latin typeface="Microsoft Yahei"/>
                <a:ea typeface="Microsoft Yahei"/>
                <a:cs typeface="Microsoft Yahei"/>
                <a:sym typeface="Microsoft Yahei"/>
              </a:rPr>
              <a:t>Tala. (2020, April 1). Tala launches COVID-19 Rebuild Fund to support vulnerable communities. Tala. Retrieved June 30, 2022, from https://tala.co/blog/2020/04/01/tala-launches-covid-19-rebuild-fund-to-support-vulnerable-communities/ </a:t>
            </a:r>
            <a:endParaRPr sz="1000">
              <a:solidFill>
                <a:srgbClr val="A5A5A5"/>
              </a:solidFill>
              <a:latin typeface="Microsoft Yahei"/>
              <a:ea typeface="Microsoft Yahei"/>
              <a:cs typeface="Microsoft Yahei"/>
              <a:sym typeface="Microsoft Yahei"/>
            </a:endParaRPr>
          </a:p>
          <a:p>
            <a:pPr marL="0" marR="0" lvl="0" indent="0" algn="l" rtl="0">
              <a:spcBef>
                <a:spcPts val="1200"/>
              </a:spcBef>
              <a:spcAft>
                <a:spcPts val="0"/>
              </a:spcAft>
              <a:buNone/>
            </a:pP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4"/>
              </a:rPr>
              <a:t>https://www.slideshare.net/NguyenGiang102/how-tala-works-in-credit-score</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5"/>
              </a:rPr>
              <a:t>https://www.myfico.com/credit-education/whats-in-your-credit-score</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6"/>
              </a:rPr>
              <a:t>https://www.researchgate.net/figure/Tala-app-permissions-request_fig1_330266004</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7"/>
              </a:rPr>
              <a:t>https://www.acuant.com/blog/the-worlds-unbanked-population/</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8"/>
              </a:rPr>
              <a:t>https://www.forbes.com/advisor/credit-score/5-cs-of-credit/</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r>
              <a:rPr lang="zh-CN" sz="1000" u="sng">
                <a:solidFill>
                  <a:schemeClr val="hlink"/>
                </a:solidFill>
                <a:latin typeface="Microsoft Yahei"/>
                <a:ea typeface="Microsoft Yahei"/>
                <a:cs typeface="Microsoft Yahei"/>
                <a:sym typeface="Microsoft Yahei"/>
                <a:hlinkClick r:id="rId9"/>
              </a:rPr>
              <a:t>https://www.investopedia.com/terms/l/lineofcredit.asp</a:t>
            </a:r>
            <a:endParaRPr sz="1000">
              <a:solidFill>
                <a:srgbClr val="A5A5A5"/>
              </a:solidFill>
              <a:latin typeface="Microsoft Yahei"/>
              <a:ea typeface="Microsoft Yahei"/>
              <a:cs typeface="Microsoft Yahei"/>
              <a:sym typeface="Microsoft Yahei"/>
            </a:endParaRPr>
          </a:p>
          <a:p>
            <a:pPr marL="0" marR="0" lvl="0" indent="0" algn="l" rtl="0">
              <a:spcBef>
                <a:spcPts val="0"/>
              </a:spcBef>
              <a:spcAft>
                <a:spcPts val="0"/>
              </a:spcAft>
              <a:buNone/>
            </a:pPr>
            <a:endParaRPr sz="1000">
              <a:solidFill>
                <a:srgbClr val="A5A5A5"/>
              </a:solidFill>
              <a:latin typeface="Microsoft Yahei"/>
              <a:ea typeface="Microsoft Yahei"/>
              <a:cs typeface="Microsoft Yahei"/>
              <a:sym typeface="Microsoft Yahei"/>
            </a:endParaRPr>
          </a:p>
        </p:txBody>
      </p:sp>
      <p:pic>
        <p:nvPicPr>
          <p:cNvPr id="318" name="Google Shape;318;p25" descr="Tala_1-Logo"/>
          <p:cNvPicPr preferRelativeResize="0"/>
          <p:nvPr/>
        </p:nvPicPr>
        <p:blipFill rotWithShape="1">
          <a:blip r:embed="rId10">
            <a:alphaModFix/>
          </a:blip>
          <a:srcRect/>
          <a:stretch/>
        </p:blipFill>
        <p:spPr>
          <a:xfrm>
            <a:off x="7524115" y="-20955"/>
            <a:ext cx="1671955" cy="901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03"/>
        <p:cNvGrpSpPr/>
        <p:nvPr/>
      </p:nvGrpSpPr>
      <p:grpSpPr>
        <a:xfrm>
          <a:off x="0" y="0"/>
          <a:ext cx="0" cy="0"/>
          <a:chOff x="0" y="0"/>
          <a:chExt cx="0" cy="0"/>
        </a:xfrm>
      </p:grpSpPr>
      <p:grpSp>
        <p:nvGrpSpPr>
          <p:cNvPr id="104" name="Google Shape;104;p14"/>
          <p:cNvGrpSpPr/>
          <p:nvPr/>
        </p:nvGrpSpPr>
        <p:grpSpPr>
          <a:xfrm rot="-5400000">
            <a:off x="1913550" y="772398"/>
            <a:ext cx="888555" cy="2628779"/>
            <a:chOff x="1289978" y="1257361"/>
            <a:chExt cx="888555" cy="2628778"/>
          </a:xfrm>
        </p:grpSpPr>
        <p:sp>
          <p:nvSpPr>
            <p:cNvPr id="105" name="Google Shape;105;p14"/>
            <p:cNvSpPr/>
            <p:nvPr/>
          </p:nvSpPr>
          <p:spPr>
            <a:xfrm>
              <a:off x="1289978" y="1257361"/>
              <a:ext cx="888555" cy="2628778"/>
            </a:xfrm>
            <a:custGeom>
              <a:avLst/>
              <a:gdLst/>
              <a:ahLst/>
              <a:cxnLst/>
              <a:rect l="l" t="t" r="r" b="b"/>
              <a:pathLst>
                <a:path w="1585292" h="2448272" extrusionOk="0">
                  <a:moveTo>
                    <a:pt x="1585292" y="1578466"/>
                  </a:moveTo>
                  <a:lnTo>
                    <a:pt x="1584176" y="2448272"/>
                  </a:lnTo>
                  <a:lnTo>
                    <a:pt x="0" y="2448272"/>
                  </a:lnTo>
                  <a:lnTo>
                    <a:pt x="0" y="0"/>
                  </a:lnTo>
                  <a:lnTo>
                    <a:pt x="1584176" y="0"/>
                  </a:lnTo>
                  <a:cubicBezTo>
                    <a:pt x="1584548" y="406775"/>
                    <a:pt x="1585292" y="664066"/>
                    <a:pt x="1585292" y="664066"/>
                  </a:cubicBezTo>
                </a:path>
              </a:pathLst>
            </a:custGeom>
            <a:noFill/>
            <a:ln w="57150" cap="flat" cmpd="sng">
              <a:solidFill>
                <a:srgbClr val="0973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4"/>
            <p:cNvSpPr txBox="1"/>
            <p:nvPr/>
          </p:nvSpPr>
          <p:spPr>
            <a:xfrm rot="5400000">
              <a:off x="593201" y="2263952"/>
              <a:ext cx="22821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400">
                  <a:solidFill>
                    <a:schemeClr val="dk1"/>
                  </a:solidFill>
                  <a:latin typeface="Microsoft Yahei"/>
                  <a:ea typeface="Microsoft Yahei"/>
                  <a:cs typeface="Microsoft Yahei"/>
                  <a:sym typeface="Microsoft Yahei"/>
                </a:rPr>
                <a:t>CONTENT</a:t>
              </a:r>
              <a:endParaRPr sz="3400">
                <a:solidFill>
                  <a:schemeClr val="dk1"/>
                </a:solidFill>
                <a:latin typeface="Microsoft Yahei"/>
                <a:ea typeface="Microsoft Yahei"/>
                <a:cs typeface="Microsoft Yahei"/>
                <a:sym typeface="Microsoft Yahei"/>
              </a:endParaRPr>
            </a:p>
          </p:txBody>
        </p:sp>
      </p:grpSp>
      <p:sp>
        <p:nvSpPr>
          <p:cNvPr id="107" name="Google Shape;107;p14"/>
          <p:cNvSpPr/>
          <p:nvPr/>
        </p:nvSpPr>
        <p:spPr>
          <a:xfrm>
            <a:off x="4326451" y="1028886"/>
            <a:ext cx="576257" cy="57625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Calibri"/>
                <a:ea typeface="Calibri"/>
                <a:cs typeface="Calibri"/>
                <a:sym typeface="Calibri"/>
              </a:rPr>
              <a:t>01</a:t>
            </a:r>
            <a:endParaRPr sz="1800">
              <a:solidFill>
                <a:schemeClr val="lt1"/>
              </a:solidFill>
              <a:latin typeface="Calibri"/>
              <a:ea typeface="Calibri"/>
              <a:cs typeface="Calibri"/>
              <a:sym typeface="Calibri"/>
            </a:endParaRPr>
          </a:p>
        </p:txBody>
      </p:sp>
      <p:sp>
        <p:nvSpPr>
          <p:cNvPr id="108" name="Google Shape;108;p14"/>
          <p:cNvSpPr/>
          <p:nvPr/>
        </p:nvSpPr>
        <p:spPr>
          <a:xfrm>
            <a:off x="4326451" y="1882038"/>
            <a:ext cx="576257" cy="57625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Calibri"/>
                <a:ea typeface="Calibri"/>
                <a:cs typeface="Calibri"/>
                <a:sym typeface="Calibri"/>
              </a:rPr>
              <a:t>02</a:t>
            </a:r>
            <a:endParaRPr sz="1800">
              <a:solidFill>
                <a:schemeClr val="lt1"/>
              </a:solidFill>
              <a:latin typeface="Calibri"/>
              <a:ea typeface="Calibri"/>
              <a:cs typeface="Calibri"/>
              <a:sym typeface="Calibri"/>
            </a:endParaRPr>
          </a:p>
        </p:txBody>
      </p:sp>
      <p:sp>
        <p:nvSpPr>
          <p:cNvPr id="109" name="Google Shape;109;p14"/>
          <p:cNvSpPr/>
          <p:nvPr/>
        </p:nvSpPr>
        <p:spPr>
          <a:xfrm>
            <a:off x="4326451" y="2735190"/>
            <a:ext cx="576257" cy="57625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Calibri"/>
                <a:ea typeface="Calibri"/>
                <a:cs typeface="Calibri"/>
                <a:sym typeface="Calibri"/>
              </a:rPr>
              <a:t>03</a:t>
            </a:r>
            <a:endParaRPr sz="1800">
              <a:solidFill>
                <a:schemeClr val="lt1"/>
              </a:solidFill>
              <a:latin typeface="Calibri"/>
              <a:ea typeface="Calibri"/>
              <a:cs typeface="Calibri"/>
              <a:sym typeface="Calibri"/>
            </a:endParaRPr>
          </a:p>
        </p:txBody>
      </p:sp>
      <p:sp>
        <p:nvSpPr>
          <p:cNvPr id="110" name="Google Shape;110;p14"/>
          <p:cNvSpPr/>
          <p:nvPr/>
        </p:nvSpPr>
        <p:spPr>
          <a:xfrm>
            <a:off x="4326451" y="3588340"/>
            <a:ext cx="576257" cy="57625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1800">
                <a:solidFill>
                  <a:schemeClr val="lt1"/>
                </a:solidFill>
                <a:latin typeface="Calibri"/>
                <a:ea typeface="Calibri"/>
                <a:cs typeface="Calibri"/>
                <a:sym typeface="Calibri"/>
              </a:rPr>
              <a:t>04</a:t>
            </a:r>
            <a:endParaRPr sz="1800">
              <a:solidFill>
                <a:schemeClr val="lt1"/>
              </a:solidFill>
              <a:latin typeface="Calibri"/>
              <a:ea typeface="Calibri"/>
              <a:cs typeface="Calibri"/>
              <a:sym typeface="Calibri"/>
            </a:endParaRPr>
          </a:p>
        </p:txBody>
      </p:sp>
      <p:sp>
        <p:nvSpPr>
          <p:cNvPr id="111" name="Google Shape;111;p14"/>
          <p:cNvSpPr txBox="1"/>
          <p:nvPr/>
        </p:nvSpPr>
        <p:spPr>
          <a:xfrm>
            <a:off x="5147951" y="1086475"/>
            <a:ext cx="2446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400" b="1">
                <a:solidFill>
                  <a:srgbClr val="3F3F3F"/>
                </a:solidFill>
                <a:latin typeface="Arial"/>
                <a:ea typeface="Arial"/>
                <a:cs typeface="Arial"/>
                <a:sym typeface="Arial"/>
              </a:rPr>
              <a:t>Introduction</a:t>
            </a:r>
            <a:endParaRPr sz="2400" b="1">
              <a:solidFill>
                <a:srgbClr val="3F3F3F"/>
              </a:solidFill>
              <a:latin typeface="Arial"/>
              <a:ea typeface="Arial"/>
              <a:cs typeface="Arial"/>
              <a:sym typeface="Arial"/>
            </a:endParaRPr>
          </a:p>
        </p:txBody>
      </p:sp>
      <p:sp>
        <p:nvSpPr>
          <p:cNvPr id="112" name="Google Shape;112;p14"/>
          <p:cNvSpPr txBox="1"/>
          <p:nvPr/>
        </p:nvSpPr>
        <p:spPr>
          <a:xfrm>
            <a:off x="5190573" y="1854200"/>
            <a:ext cx="2028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400" b="1">
                <a:solidFill>
                  <a:srgbClr val="3F3F3F"/>
                </a:solidFill>
              </a:rPr>
              <a:t>Industry 4.0</a:t>
            </a:r>
            <a:endParaRPr sz="2400" b="1">
              <a:solidFill>
                <a:srgbClr val="3F3F3F"/>
              </a:solidFill>
              <a:latin typeface="Arial"/>
              <a:ea typeface="Arial"/>
              <a:cs typeface="Arial"/>
              <a:sym typeface="Arial"/>
            </a:endParaRPr>
          </a:p>
        </p:txBody>
      </p:sp>
      <p:sp>
        <p:nvSpPr>
          <p:cNvPr id="113" name="Google Shape;113;p14"/>
          <p:cNvSpPr txBox="1"/>
          <p:nvPr/>
        </p:nvSpPr>
        <p:spPr>
          <a:xfrm>
            <a:off x="5190500" y="2792475"/>
            <a:ext cx="34785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400" b="1">
                <a:solidFill>
                  <a:srgbClr val="3F3F3F"/>
                </a:solidFill>
              </a:rPr>
              <a:t>Data Analytics Culture</a:t>
            </a:r>
            <a:endParaRPr sz="2400" b="1">
              <a:solidFill>
                <a:srgbClr val="3F3F3F"/>
              </a:solidFill>
              <a:latin typeface="Arial"/>
              <a:ea typeface="Arial"/>
              <a:cs typeface="Arial"/>
              <a:sym typeface="Arial"/>
            </a:endParaRPr>
          </a:p>
        </p:txBody>
      </p:sp>
      <p:sp>
        <p:nvSpPr>
          <p:cNvPr id="114" name="Google Shape;114;p14"/>
          <p:cNvSpPr txBox="1"/>
          <p:nvPr/>
        </p:nvSpPr>
        <p:spPr>
          <a:xfrm>
            <a:off x="5190562" y="3559175"/>
            <a:ext cx="3525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400" b="1">
                <a:solidFill>
                  <a:srgbClr val="3F3F3F"/>
                </a:solidFill>
              </a:rPr>
              <a:t>Global Initiative</a:t>
            </a:r>
            <a:endParaRPr sz="2400" b="1">
              <a:solidFill>
                <a:srgbClr val="3F3F3F"/>
              </a:solidFill>
              <a:latin typeface="Arial"/>
              <a:ea typeface="Arial"/>
              <a:cs typeface="Arial"/>
              <a:sym typeface="Arial"/>
            </a:endParaRPr>
          </a:p>
        </p:txBody>
      </p:sp>
      <p:grpSp>
        <p:nvGrpSpPr>
          <p:cNvPr id="115" name="Google Shape;115;p14"/>
          <p:cNvGrpSpPr/>
          <p:nvPr/>
        </p:nvGrpSpPr>
        <p:grpSpPr>
          <a:xfrm>
            <a:off x="1907540" y="1013460"/>
            <a:ext cx="747395" cy="694055"/>
            <a:chOff x="6964363" y="2108200"/>
            <a:chExt cx="690562" cy="646113"/>
          </a:xfrm>
        </p:grpSpPr>
        <p:sp>
          <p:nvSpPr>
            <p:cNvPr id="116" name="Google Shape;116;p14"/>
            <p:cNvSpPr/>
            <p:nvPr/>
          </p:nvSpPr>
          <p:spPr>
            <a:xfrm>
              <a:off x="7050088" y="2193925"/>
              <a:ext cx="519112" cy="344488"/>
            </a:xfrm>
            <a:custGeom>
              <a:avLst/>
              <a:gdLst/>
              <a:ahLst/>
              <a:cxnLst/>
              <a:rect l="l" t="t" r="r" b="b"/>
              <a:pathLst>
                <a:path w="12071" h="8033" extrusionOk="0">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17" name="Google Shape;117;p14"/>
            <p:cNvSpPr/>
            <p:nvPr/>
          </p:nvSpPr>
          <p:spPr>
            <a:xfrm>
              <a:off x="6964363" y="2108200"/>
              <a:ext cx="690562" cy="646113"/>
            </a:xfrm>
            <a:custGeom>
              <a:avLst/>
              <a:gdLst/>
              <a:ahLst/>
              <a:cxnLst/>
              <a:rect l="l" t="t" r="r" b="b"/>
              <a:pathLst>
                <a:path w="16095" h="15059" extrusionOk="0">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pic>
        <p:nvPicPr>
          <p:cNvPr id="118" name="Google Shape;118;p14" descr="Tala_1-Logo"/>
          <p:cNvPicPr preferRelativeResize="0"/>
          <p:nvPr/>
        </p:nvPicPr>
        <p:blipFill rotWithShape="1">
          <a:blip r:embed="rId5">
            <a:alphaModFix/>
          </a:blip>
          <a:srcRect/>
          <a:stretch/>
        </p:blipFill>
        <p:spPr>
          <a:xfrm>
            <a:off x="7524115" y="-20955"/>
            <a:ext cx="1671955" cy="901700"/>
          </a:xfrm>
          <a:prstGeom prst="rect">
            <a:avLst/>
          </a:prstGeom>
          <a:noFill/>
          <a:ln>
            <a:noFill/>
          </a:ln>
        </p:spPr>
      </p:pic>
      <p:pic>
        <p:nvPicPr>
          <p:cNvPr id="2" name="Audio 1">
            <a:hlinkClick r:id="" action="ppaction://media"/>
            <a:extLst>
              <a:ext uri="{FF2B5EF4-FFF2-40B4-BE49-F238E27FC236}">
                <a16:creationId xmlns:a16="http://schemas.microsoft.com/office/drawing/2014/main" id="{C8AA8F09-C7EF-3184-E2C0-1F445DDD99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p:transition spd="slow" advTm="934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fade">
                                      <p:cBhvr>
                                        <p:cTn id="9" dur="500"/>
                                        <p:tgtEl>
                                          <p:spTgt spid="104"/>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107"/>
                                        </p:tgtEl>
                                        <p:attrNameLst>
                                          <p:attrName>style.visibility</p:attrName>
                                        </p:attrNameLst>
                                      </p:cBhvr>
                                      <p:to>
                                        <p:strVal val="visible"/>
                                      </p:to>
                                    </p:set>
                                    <p:anim calcmode="lin" valueType="num">
                                      <p:cBhvr additive="base">
                                        <p:cTn id="13" dur="500"/>
                                        <p:tgtEl>
                                          <p:spTgt spid="107"/>
                                        </p:tgtEl>
                                        <p:attrNameLst>
                                          <p:attrName>ppt_w</p:attrName>
                                        </p:attrNameLst>
                                      </p:cBhvr>
                                      <p:tavLst>
                                        <p:tav tm="0">
                                          <p:val>
                                            <p:strVal val="0"/>
                                          </p:val>
                                        </p:tav>
                                        <p:tav tm="100000">
                                          <p:val>
                                            <p:strVal val="#ppt_w"/>
                                          </p:val>
                                        </p:tav>
                                      </p:tavLst>
                                    </p:anim>
                                    <p:anim calcmode="lin" valueType="num">
                                      <p:cBhvr additive="base">
                                        <p:cTn id="14" dur="500"/>
                                        <p:tgtEl>
                                          <p:spTgt spid="107"/>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25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p:tgtEl>
                                          <p:spTgt spid="108"/>
                                        </p:tgtEl>
                                        <p:attrNameLst>
                                          <p:attrName>ppt_w</p:attrName>
                                        </p:attrNameLst>
                                      </p:cBhvr>
                                      <p:tavLst>
                                        <p:tav tm="0">
                                          <p:val>
                                            <p:strVal val="0"/>
                                          </p:val>
                                        </p:tav>
                                        <p:tav tm="100000">
                                          <p:val>
                                            <p:strVal val="#ppt_w"/>
                                          </p:val>
                                        </p:tav>
                                      </p:tavLst>
                                    </p:anim>
                                    <p:anim calcmode="lin" valueType="num">
                                      <p:cBhvr additive="base">
                                        <p:cTn id="18" dur="500"/>
                                        <p:tgtEl>
                                          <p:spTgt spid="108"/>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500"/>
                                  </p:stCondLst>
                                  <p:childTnLst>
                                    <p:set>
                                      <p:cBhvr>
                                        <p:cTn id="20" dur="1" fill="hold">
                                          <p:stCondLst>
                                            <p:cond delay="0"/>
                                          </p:stCondLst>
                                        </p:cTn>
                                        <p:tgtEl>
                                          <p:spTgt spid="109"/>
                                        </p:tgtEl>
                                        <p:attrNameLst>
                                          <p:attrName>style.visibility</p:attrName>
                                        </p:attrNameLst>
                                      </p:cBhvr>
                                      <p:to>
                                        <p:strVal val="visible"/>
                                      </p:to>
                                    </p:set>
                                    <p:anim calcmode="lin" valueType="num">
                                      <p:cBhvr additive="base">
                                        <p:cTn id="21" dur="500"/>
                                        <p:tgtEl>
                                          <p:spTgt spid="109"/>
                                        </p:tgtEl>
                                        <p:attrNameLst>
                                          <p:attrName>ppt_w</p:attrName>
                                        </p:attrNameLst>
                                      </p:cBhvr>
                                      <p:tavLst>
                                        <p:tav tm="0">
                                          <p:val>
                                            <p:strVal val="0"/>
                                          </p:val>
                                        </p:tav>
                                        <p:tav tm="100000">
                                          <p:val>
                                            <p:strVal val="#ppt_w"/>
                                          </p:val>
                                        </p:tav>
                                      </p:tavLst>
                                    </p:anim>
                                    <p:anim calcmode="lin" valueType="num">
                                      <p:cBhvr additive="base">
                                        <p:cTn id="22" dur="500"/>
                                        <p:tgtEl>
                                          <p:spTgt spid="109"/>
                                        </p:tgtEl>
                                        <p:attrNameLst>
                                          <p:attrName>ppt_h</p:attrName>
                                        </p:attrNameLst>
                                      </p:cBhvr>
                                      <p:tavLst>
                                        <p:tav tm="0">
                                          <p:val>
                                            <p:strVal val="0"/>
                                          </p:val>
                                        </p:tav>
                                        <p:tav tm="100000">
                                          <p:val>
                                            <p:strVal val="#ppt_h"/>
                                          </p:val>
                                        </p:tav>
                                      </p:tavLst>
                                    </p:anim>
                                  </p:childTnLst>
                                </p:cTn>
                              </p:par>
                              <p:par>
                                <p:cTn id="23" presetID="23" presetClass="entr" presetSubtype="16" fill="hold" nodeType="withEffect">
                                  <p:stCondLst>
                                    <p:cond delay="500"/>
                                  </p:stCondLst>
                                  <p:childTnLst>
                                    <p:set>
                                      <p:cBhvr>
                                        <p:cTn id="24" dur="1" fill="hold">
                                          <p:stCondLst>
                                            <p:cond delay="0"/>
                                          </p:stCondLst>
                                        </p:cTn>
                                        <p:tgtEl>
                                          <p:spTgt spid="110"/>
                                        </p:tgtEl>
                                        <p:attrNameLst>
                                          <p:attrName>style.visibility</p:attrName>
                                        </p:attrNameLst>
                                      </p:cBhvr>
                                      <p:to>
                                        <p:strVal val="visible"/>
                                      </p:to>
                                    </p:set>
                                    <p:anim calcmode="lin" valueType="num">
                                      <p:cBhvr additive="base">
                                        <p:cTn id="25" dur="500"/>
                                        <p:tgtEl>
                                          <p:spTgt spid="110"/>
                                        </p:tgtEl>
                                        <p:attrNameLst>
                                          <p:attrName>ppt_w</p:attrName>
                                        </p:attrNameLst>
                                      </p:cBhvr>
                                      <p:tavLst>
                                        <p:tav tm="0">
                                          <p:val>
                                            <p:strVal val="0"/>
                                          </p:val>
                                        </p:tav>
                                        <p:tav tm="100000">
                                          <p:val>
                                            <p:strVal val="#ppt_w"/>
                                          </p:val>
                                        </p:tav>
                                      </p:tavLst>
                                    </p:anim>
                                    <p:anim calcmode="lin" valueType="num">
                                      <p:cBhvr additive="base">
                                        <p:cTn id="26" dur="500"/>
                                        <p:tgtEl>
                                          <p:spTgt spid="110"/>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500"/>
                                  </p:stCondLst>
                                  <p:childTnLst>
                                    <p:set>
                                      <p:cBhvr>
                                        <p:cTn id="28" dur="1" fill="hold">
                                          <p:stCondLst>
                                            <p:cond delay="0"/>
                                          </p:stCondLst>
                                        </p:cTn>
                                        <p:tgtEl>
                                          <p:spTgt spid="115"/>
                                        </p:tgtEl>
                                        <p:attrNameLst>
                                          <p:attrName>style.visibility</p:attrName>
                                        </p:attrNameLst>
                                      </p:cBhvr>
                                      <p:to>
                                        <p:strVal val="visible"/>
                                      </p:to>
                                    </p:set>
                                    <p:animEffect transition="in" filter="fade">
                                      <p:cBhvr>
                                        <p:cTn id="2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23"/>
        <p:cNvGrpSpPr/>
        <p:nvPr/>
      </p:nvGrpSpPr>
      <p:grpSpPr>
        <a:xfrm>
          <a:off x="0" y="0"/>
          <a:ext cx="0" cy="0"/>
          <a:chOff x="0" y="0"/>
          <a:chExt cx="0" cy="0"/>
        </a:xfrm>
      </p:grpSpPr>
      <p:sp>
        <p:nvSpPr>
          <p:cNvPr id="124" name="Google Shape;124;p15"/>
          <p:cNvSpPr txBox="1"/>
          <p:nvPr/>
        </p:nvSpPr>
        <p:spPr>
          <a:xfrm>
            <a:off x="2699792" y="1347614"/>
            <a:ext cx="3753172" cy="598805"/>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3300" b="1">
                <a:solidFill>
                  <a:schemeClr val="lt1"/>
                </a:solidFill>
                <a:latin typeface="Microsoft Yahei"/>
                <a:ea typeface="Microsoft Yahei"/>
                <a:cs typeface="Microsoft Yahei"/>
                <a:sym typeface="Microsoft Yahei"/>
              </a:rPr>
              <a:t>Part I</a:t>
            </a:r>
            <a:endParaRPr sz="3300" b="1">
              <a:solidFill>
                <a:schemeClr val="lt1"/>
              </a:solidFill>
              <a:latin typeface="Microsoft Yahei"/>
              <a:ea typeface="Microsoft Yahei"/>
              <a:cs typeface="Microsoft Yahei"/>
              <a:sym typeface="Microsoft Yahei"/>
            </a:endParaRPr>
          </a:p>
        </p:txBody>
      </p:sp>
      <p:sp>
        <p:nvSpPr>
          <p:cNvPr id="125" name="Google Shape;125;p15"/>
          <p:cNvSpPr/>
          <p:nvPr/>
        </p:nvSpPr>
        <p:spPr>
          <a:xfrm>
            <a:off x="2023673" y="2174173"/>
            <a:ext cx="5086364" cy="812165"/>
          </a:xfrm>
          <a:prstGeom prst="rect">
            <a:avLst/>
          </a:prstGeom>
          <a:noFill/>
          <a:ln>
            <a:noFill/>
          </a:ln>
        </p:spPr>
        <p:txBody>
          <a:bodyPr spcFirstLastPara="1" wrap="square" lIns="51400" tIns="25700" rIns="51400" bIns="25700" anchor="t" anchorCtr="0">
            <a:noAutofit/>
          </a:bodyPr>
          <a:lstStyle/>
          <a:p>
            <a:pPr marL="0" marR="0" lvl="0" indent="0" algn="ctr" rtl="0">
              <a:spcBef>
                <a:spcPts val="0"/>
              </a:spcBef>
              <a:spcAft>
                <a:spcPts val="0"/>
              </a:spcAft>
              <a:buNone/>
            </a:pPr>
            <a:r>
              <a:rPr lang="zh-CN" sz="4950" b="1">
                <a:solidFill>
                  <a:srgbClr val="0070C0"/>
                </a:solidFill>
                <a:latin typeface="Microsoft Yahei"/>
                <a:ea typeface="Microsoft Yahei"/>
                <a:cs typeface="Microsoft Yahei"/>
                <a:sym typeface="Microsoft Yahei"/>
              </a:rPr>
              <a:t>Introduction</a:t>
            </a:r>
            <a:endParaRPr sz="4950" b="1">
              <a:solidFill>
                <a:srgbClr val="0070C0"/>
              </a:solidFill>
              <a:latin typeface="Microsoft Yahei"/>
              <a:ea typeface="Microsoft Yahei"/>
              <a:cs typeface="Microsoft Yahei"/>
              <a:sym typeface="Microsoft Yahei"/>
            </a:endParaRPr>
          </a:p>
        </p:txBody>
      </p:sp>
      <p:grpSp>
        <p:nvGrpSpPr>
          <p:cNvPr id="126" name="Google Shape;126;p15"/>
          <p:cNvGrpSpPr/>
          <p:nvPr/>
        </p:nvGrpSpPr>
        <p:grpSpPr>
          <a:xfrm>
            <a:off x="2789802" y="3668394"/>
            <a:ext cx="284561" cy="266245"/>
            <a:chOff x="6964363" y="2108200"/>
            <a:chExt cx="690562" cy="646113"/>
          </a:xfrm>
        </p:grpSpPr>
        <p:sp>
          <p:nvSpPr>
            <p:cNvPr id="127" name="Google Shape;127;p15"/>
            <p:cNvSpPr/>
            <p:nvPr/>
          </p:nvSpPr>
          <p:spPr>
            <a:xfrm>
              <a:off x="7050088" y="2193925"/>
              <a:ext cx="519112" cy="344488"/>
            </a:xfrm>
            <a:custGeom>
              <a:avLst/>
              <a:gdLst/>
              <a:ahLst/>
              <a:cxnLst/>
              <a:rect l="l" t="t" r="r" b="b"/>
              <a:pathLst>
                <a:path w="12071" h="8033" extrusionOk="0">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28" name="Google Shape;128;p15"/>
            <p:cNvSpPr/>
            <p:nvPr/>
          </p:nvSpPr>
          <p:spPr>
            <a:xfrm>
              <a:off x="6964363" y="2108200"/>
              <a:ext cx="690562" cy="646113"/>
            </a:xfrm>
            <a:custGeom>
              <a:avLst/>
              <a:gdLst/>
              <a:ahLst/>
              <a:cxnLst/>
              <a:rect l="l" t="t" r="r" b="b"/>
              <a:pathLst>
                <a:path w="16095" h="15059" extrusionOk="0">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129" name="Google Shape;129;p15"/>
          <p:cNvGrpSpPr/>
          <p:nvPr/>
        </p:nvGrpSpPr>
        <p:grpSpPr>
          <a:xfrm>
            <a:off x="3613303" y="3661506"/>
            <a:ext cx="256619" cy="256028"/>
            <a:chOff x="4594225" y="2119313"/>
            <a:chExt cx="690563" cy="688975"/>
          </a:xfrm>
        </p:grpSpPr>
        <p:sp>
          <p:nvSpPr>
            <p:cNvPr id="130" name="Google Shape;130;p15"/>
            <p:cNvSpPr/>
            <p:nvPr/>
          </p:nvSpPr>
          <p:spPr>
            <a:xfrm>
              <a:off x="4594225" y="2119313"/>
              <a:ext cx="690563" cy="688975"/>
            </a:xfrm>
            <a:custGeom>
              <a:avLst/>
              <a:gdLst/>
              <a:ahLst/>
              <a:cxnLst/>
              <a:rect l="l" t="t" r="r" b="b"/>
              <a:pathLst>
                <a:path w="16095" h="16058" extrusionOk="0">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31" name="Google Shape;131;p15"/>
            <p:cNvSpPr/>
            <p:nvPr/>
          </p:nvSpPr>
          <p:spPr>
            <a:xfrm>
              <a:off x="4787900" y="2312988"/>
              <a:ext cx="303213" cy="301625"/>
            </a:xfrm>
            <a:custGeom>
              <a:avLst/>
              <a:gdLst/>
              <a:ahLst/>
              <a:cxnLst/>
              <a:rect l="l" t="t" r="r" b="b"/>
              <a:pathLst>
                <a:path w="7040" h="7025" extrusionOk="0">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32" name="Google Shape;132;p15"/>
            <p:cNvSpPr/>
            <p:nvPr/>
          </p:nvSpPr>
          <p:spPr>
            <a:xfrm>
              <a:off x="4852988" y="2378076"/>
              <a:ext cx="173038" cy="171450"/>
            </a:xfrm>
            <a:custGeom>
              <a:avLst/>
              <a:gdLst/>
              <a:ahLst/>
              <a:cxnLst/>
              <a:rect l="l" t="t" r="r" b="b"/>
              <a:pathLst>
                <a:path w="4023" h="4015" extrusionOk="0">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133" name="Google Shape;133;p15"/>
          <p:cNvGrpSpPr/>
          <p:nvPr/>
        </p:nvGrpSpPr>
        <p:grpSpPr>
          <a:xfrm>
            <a:off x="5317167" y="3665686"/>
            <a:ext cx="258998" cy="258998"/>
            <a:chOff x="2005013" y="1077913"/>
            <a:chExt cx="688975" cy="688975"/>
          </a:xfrm>
        </p:grpSpPr>
        <p:sp>
          <p:nvSpPr>
            <p:cNvPr id="134" name="Google Shape;134;p15"/>
            <p:cNvSpPr/>
            <p:nvPr/>
          </p:nvSpPr>
          <p:spPr>
            <a:xfrm>
              <a:off x="2005013" y="1077913"/>
              <a:ext cx="688975" cy="688975"/>
            </a:xfrm>
            <a:custGeom>
              <a:avLst/>
              <a:gdLst/>
              <a:ahLst/>
              <a:cxnLst/>
              <a:rect l="l" t="t" r="r" b="b"/>
              <a:pathLst>
                <a:path w="16058" h="16058" extrusionOk="0">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35" name="Google Shape;135;p15"/>
            <p:cNvSpPr/>
            <p:nvPr/>
          </p:nvSpPr>
          <p:spPr>
            <a:xfrm>
              <a:off x="2284413" y="1185863"/>
              <a:ext cx="161925" cy="161925"/>
            </a:xfrm>
            <a:custGeom>
              <a:avLst/>
              <a:gdLst/>
              <a:ahLst/>
              <a:cxnLst/>
              <a:rect l="l" t="t" r="r" b="b"/>
              <a:pathLst>
                <a:path w="3763" h="3764" extrusionOk="0">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sp>
        <p:nvSpPr>
          <p:cNvPr id="136" name="Google Shape;136;p15"/>
          <p:cNvSpPr/>
          <p:nvPr/>
        </p:nvSpPr>
        <p:spPr>
          <a:xfrm>
            <a:off x="4463988" y="3659941"/>
            <a:ext cx="251611" cy="252209"/>
          </a:xfrm>
          <a:custGeom>
            <a:avLst/>
            <a:gdLst/>
            <a:ahLst/>
            <a:cxnLst/>
            <a:rect l="l" t="t" r="r" b="b"/>
            <a:pathLst>
              <a:path w="16419" h="16036" extrusionOk="0">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nvGrpSpPr>
          <p:cNvPr id="137" name="Google Shape;137;p15"/>
          <p:cNvGrpSpPr/>
          <p:nvPr/>
        </p:nvGrpSpPr>
        <p:grpSpPr>
          <a:xfrm>
            <a:off x="6161343" y="3668620"/>
            <a:ext cx="299252" cy="243530"/>
            <a:chOff x="5245100" y="5103813"/>
            <a:chExt cx="690563" cy="561975"/>
          </a:xfrm>
        </p:grpSpPr>
        <p:sp>
          <p:nvSpPr>
            <p:cNvPr id="138" name="Google Shape;138;p15"/>
            <p:cNvSpPr/>
            <p:nvPr/>
          </p:nvSpPr>
          <p:spPr>
            <a:xfrm>
              <a:off x="5719763" y="5276851"/>
              <a:ext cx="130175" cy="173038"/>
            </a:xfrm>
            <a:custGeom>
              <a:avLst/>
              <a:gdLst/>
              <a:ahLst/>
              <a:cxnLst/>
              <a:rect l="l" t="t" r="r" b="b"/>
              <a:pathLst>
                <a:path w="3018" h="4030" extrusionOk="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39" name="Google Shape;139;p15"/>
            <p:cNvSpPr/>
            <p:nvPr/>
          </p:nvSpPr>
          <p:spPr>
            <a:xfrm>
              <a:off x="5245100" y="5103813"/>
              <a:ext cx="690563" cy="561975"/>
            </a:xfrm>
            <a:custGeom>
              <a:avLst/>
              <a:gdLst/>
              <a:ahLst/>
              <a:cxnLst/>
              <a:rect l="l" t="t" r="r" b="b"/>
              <a:pathLst>
                <a:path w="16095" h="13098" extrusionOk="0">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cxnSp>
        <p:nvCxnSpPr>
          <p:cNvPr id="140" name="Google Shape;140;p15"/>
          <p:cNvCxnSpPr/>
          <p:nvPr/>
        </p:nvCxnSpPr>
        <p:spPr>
          <a:xfrm>
            <a:off x="5868144" y="3659941"/>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41" name="Google Shape;141;p15"/>
          <p:cNvCxnSpPr/>
          <p:nvPr/>
        </p:nvCxnSpPr>
        <p:spPr>
          <a:xfrm>
            <a:off x="5004048"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42" name="Google Shape;142;p15"/>
          <p:cNvCxnSpPr/>
          <p:nvPr/>
        </p:nvCxnSpPr>
        <p:spPr>
          <a:xfrm>
            <a:off x="4139952"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43" name="Google Shape;143;p15"/>
          <p:cNvCxnSpPr/>
          <p:nvPr/>
        </p:nvCxnSpPr>
        <p:spPr>
          <a:xfrm>
            <a:off x="3329862" y="3664609"/>
            <a:ext cx="0" cy="252209"/>
          </a:xfrm>
          <a:prstGeom prst="straightConnector1">
            <a:avLst/>
          </a:prstGeom>
          <a:noFill/>
          <a:ln w="9525" cap="flat" cmpd="sng">
            <a:solidFill>
              <a:srgbClr val="BFBFBF"/>
            </a:solidFill>
            <a:prstDash val="solid"/>
            <a:miter lim="800000"/>
            <a:headEnd type="none" w="sm" len="sm"/>
            <a:tailEnd type="none" w="sm" len="sm"/>
          </a:ln>
        </p:spPr>
      </p:cxnSp>
      <p:pic>
        <p:nvPicPr>
          <p:cNvPr id="144" name="Google Shape;144;p15" descr="Tala_1-Logo"/>
          <p:cNvPicPr preferRelativeResize="0"/>
          <p:nvPr/>
        </p:nvPicPr>
        <p:blipFill rotWithShape="1">
          <a:blip r:embed="rId3">
            <a:alphaModFix/>
          </a:blip>
          <a:srcRect/>
          <a:stretch/>
        </p:blipFill>
        <p:spPr>
          <a:xfrm>
            <a:off x="7524115" y="-20955"/>
            <a:ext cx="1671955" cy="901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750"/>
                                        <p:tgtEl>
                                          <p:spTgt spid="124"/>
                                        </p:tgtEl>
                                      </p:cBhvr>
                                    </p:animEffect>
                                  </p:childTnLst>
                                </p:cTn>
                              </p:par>
                            </p:childTnLst>
                          </p:cTn>
                        </p:par>
                        <p:par>
                          <p:cTn id="8" fill="hold">
                            <p:stCondLst>
                              <p:cond delay="750"/>
                            </p:stCondLst>
                            <p:childTnLst>
                              <p:par>
                                <p:cTn id="9" presetID="2" presetClass="entr" presetSubtype="2"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 calcmode="lin" valueType="num">
                                      <p:cBhvr additive="base">
                                        <p:cTn id="11" dur="500"/>
                                        <p:tgtEl>
                                          <p:spTgt spid="125"/>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50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500"/>
                                        <p:tgtEl>
                                          <p:spTgt spid="126"/>
                                        </p:tgtEl>
                                      </p:cBhvr>
                                    </p:animEffect>
                                  </p:childTnLst>
                                </p:cTn>
                              </p:par>
                              <p:par>
                                <p:cTn id="15" presetID="10" presetClass="entr" presetSubtype="0" fill="hold" nodeType="withEffect">
                                  <p:stCondLst>
                                    <p:cond delay="50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10" presetClass="entr" presetSubtype="0" fill="hold" nodeType="withEffect">
                                  <p:stCondLst>
                                    <p:cond delay="50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10" presetClass="entr" presetSubtype="0" fill="hold" nodeType="withEffect">
                                  <p:stCondLst>
                                    <p:cond delay="50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500"/>
                                  </p:stCondLst>
                                  <p:childTnLst>
                                    <p:set>
                                      <p:cBhvr>
                                        <p:cTn id="25" dur="1" fill="hold">
                                          <p:stCondLst>
                                            <p:cond delay="0"/>
                                          </p:stCondLst>
                                        </p:cTn>
                                        <p:tgtEl>
                                          <p:spTgt spid="137"/>
                                        </p:tgtEl>
                                        <p:attrNameLst>
                                          <p:attrName>style.visibility</p:attrName>
                                        </p:attrNameLst>
                                      </p:cBhvr>
                                      <p:to>
                                        <p:strVal val="visible"/>
                                      </p:to>
                                    </p:set>
                                    <p:animEffect transition="in" filter="fade">
                                      <p:cBhvr>
                                        <p:cTn id="26" dur="500"/>
                                        <p:tgtEl>
                                          <p:spTgt spid="137"/>
                                        </p:tgtEl>
                                      </p:cBhvr>
                                    </p:animEffect>
                                  </p:childTnLst>
                                </p:cTn>
                              </p:par>
                              <p:par>
                                <p:cTn id="27" presetID="10" presetClass="entr" presetSubtype="0" fill="hold" nodeType="withEffect">
                                  <p:stCondLst>
                                    <p:cond delay="1000"/>
                                  </p:stCondLst>
                                  <p:childTnLst>
                                    <p:set>
                                      <p:cBhvr>
                                        <p:cTn id="28" dur="1" fill="hold">
                                          <p:stCondLst>
                                            <p:cond delay="0"/>
                                          </p:stCondLst>
                                        </p:cTn>
                                        <p:tgtEl>
                                          <p:spTgt spid="143"/>
                                        </p:tgtEl>
                                        <p:attrNameLst>
                                          <p:attrName>style.visibility</p:attrName>
                                        </p:attrNameLst>
                                      </p:cBhvr>
                                      <p:to>
                                        <p:strVal val="visible"/>
                                      </p:to>
                                    </p:set>
                                    <p:animEffect transition="in" filter="fade">
                                      <p:cBhvr>
                                        <p:cTn id="29" dur="500"/>
                                        <p:tgtEl>
                                          <p:spTgt spid="143"/>
                                        </p:tgtEl>
                                      </p:cBhvr>
                                    </p:animEffect>
                                  </p:childTnLst>
                                </p:cTn>
                              </p:par>
                              <p:par>
                                <p:cTn id="30" presetID="10" presetClass="entr" presetSubtype="0" fill="hold" nodeType="withEffect">
                                  <p:stCondLst>
                                    <p:cond delay="100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par>
                                <p:cTn id="33" presetID="10" presetClass="entr" presetSubtype="0" fill="hold" nodeType="withEffect">
                                  <p:stCondLst>
                                    <p:cond delay="1000"/>
                                  </p:stCondLst>
                                  <p:childTnLst>
                                    <p:set>
                                      <p:cBhvr>
                                        <p:cTn id="34" dur="1" fill="hold">
                                          <p:stCondLst>
                                            <p:cond delay="0"/>
                                          </p:stCondLst>
                                        </p:cTn>
                                        <p:tgtEl>
                                          <p:spTgt spid="141"/>
                                        </p:tgtEl>
                                        <p:attrNameLst>
                                          <p:attrName>style.visibility</p:attrName>
                                        </p:attrNameLst>
                                      </p:cBhvr>
                                      <p:to>
                                        <p:strVal val="visible"/>
                                      </p:to>
                                    </p:set>
                                    <p:animEffect transition="in" filter="fade">
                                      <p:cBhvr>
                                        <p:cTn id="35" dur="500"/>
                                        <p:tgtEl>
                                          <p:spTgt spid="141"/>
                                        </p:tgtEl>
                                      </p:cBhvr>
                                    </p:animEffect>
                                  </p:childTnLst>
                                </p:cTn>
                              </p:par>
                              <p:par>
                                <p:cTn id="36" presetID="10" presetClass="entr" presetSubtype="0" fill="hold" nodeType="withEffect">
                                  <p:stCondLst>
                                    <p:cond delay="1000"/>
                                  </p:stCondLst>
                                  <p:childTnLst>
                                    <p:set>
                                      <p:cBhvr>
                                        <p:cTn id="37" dur="1" fill="hold">
                                          <p:stCondLst>
                                            <p:cond delay="0"/>
                                          </p:stCondLst>
                                        </p:cTn>
                                        <p:tgtEl>
                                          <p:spTgt spid="140"/>
                                        </p:tgtEl>
                                        <p:attrNameLst>
                                          <p:attrName>style.visibility</p:attrName>
                                        </p:attrNameLst>
                                      </p:cBhvr>
                                      <p:to>
                                        <p:strVal val="visible"/>
                                      </p:to>
                                    </p:set>
                                    <p:animEffect transition="in" filter="fade">
                                      <p:cBhvr>
                                        <p:cTn id="38"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49"/>
        <p:cNvGrpSpPr/>
        <p:nvPr/>
      </p:nvGrpSpPr>
      <p:grpSpPr>
        <a:xfrm>
          <a:off x="0" y="0"/>
          <a:ext cx="0" cy="0"/>
          <a:chOff x="0" y="0"/>
          <a:chExt cx="0" cy="0"/>
        </a:xfrm>
      </p:grpSpPr>
      <p:sp>
        <p:nvSpPr>
          <p:cNvPr id="150" name="Google Shape;150;p16"/>
          <p:cNvSpPr/>
          <p:nvPr/>
        </p:nvSpPr>
        <p:spPr>
          <a:xfrm>
            <a:off x="197514" y="0"/>
            <a:ext cx="1998222" cy="357504"/>
          </a:xfrm>
          <a:prstGeom prst="rect">
            <a:avLst/>
          </a:prstGeom>
          <a:gradFill>
            <a:gsLst>
              <a:gs pos="0">
                <a:srgbClr val="0070C0"/>
              </a:gs>
              <a:gs pos="100000">
                <a:srgbClr val="00B0F0"/>
              </a:gs>
            </a:gsLst>
            <a:lin ang="5400000"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151" name="Google Shape;151;p16"/>
          <p:cNvSpPr txBox="1"/>
          <p:nvPr/>
        </p:nvSpPr>
        <p:spPr>
          <a:xfrm>
            <a:off x="406787" y="28711"/>
            <a:ext cx="1579676" cy="32194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a:solidFill>
                  <a:schemeClr val="lt1"/>
                </a:solidFill>
                <a:latin typeface="Microsoft Yahei"/>
                <a:ea typeface="Microsoft Yahei"/>
                <a:cs typeface="Microsoft Yahei"/>
                <a:sym typeface="Microsoft Yahei"/>
              </a:rPr>
              <a:t>Introduction</a:t>
            </a:r>
            <a:endParaRPr sz="1500">
              <a:solidFill>
                <a:schemeClr val="lt1"/>
              </a:solidFill>
              <a:latin typeface="Microsoft Yahei"/>
              <a:ea typeface="Microsoft Yahei"/>
              <a:cs typeface="Microsoft Yahei"/>
              <a:sym typeface="Microsoft Yahei"/>
            </a:endParaRPr>
          </a:p>
        </p:txBody>
      </p:sp>
      <p:pic>
        <p:nvPicPr>
          <p:cNvPr id="152" name="Google Shape;152;p16"/>
          <p:cNvPicPr preferRelativeResize="0"/>
          <p:nvPr/>
        </p:nvPicPr>
        <p:blipFill rotWithShape="1">
          <a:blip r:embed="rId5">
            <a:alphaModFix/>
          </a:blip>
          <a:srcRect t="10878" b="17836"/>
          <a:stretch/>
        </p:blipFill>
        <p:spPr>
          <a:xfrm>
            <a:off x="0" y="1270237"/>
            <a:ext cx="5328275" cy="2131459"/>
          </a:xfrm>
          <a:prstGeom prst="rect">
            <a:avLst/>
          </a:prstGeom>
          <a:noFill/>
          <a:ln>
            <a:noFill/>
          </a:ln>
        </p:spPr>
      </p:pic>
      <p:sp>
        <p:nvSpPr>
          <p:cNvPr id="153" name="Google Shape;153;p16"/>
          <p:cNvSpPr/>
          <p:nvPr/>
        </p:nvSpPr>
        <p:spPr>
          <a:xfrm>
            <a:off x="5328274" y="1270237"/>
            <a:ext cx="3817313" cy="2131459"/>
          </a:xfrm>
          <a:prstGeom prst="rect">
            <a:avLst/>
          </a:prstGeom>
          <a:solidFill>
            <a:srgbClr val="0070C0"/>
          </a:solidFill>
          <a:ln>
            <a:noFill/>
          </a:ln>
          <a:effectLst>
            <a:outerShdw blurRad="3175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665">
              <a:solidFill>
                <a:schemeClr val="lt1"/>
              </a:solidFill>
              <a:latin typeface="Calibri"/>
              <a:ea typeface="Calibri"/>
              <a:cs typeface="Calibri"/>
              <a:sym typeface="Calibri"/>
            </a:endParaRPr>
          </a:p>
        </p:txBody>
      </p:sp>
      <p:sp>
        <p:nvSpPr>
          <p:cNvPr id="154" name="Google Shape;154;p16"/>
          <p:cNvSpPr txBox="1"/>
          <p:nvPr/>
        </p:nvSpPr>
        <p:spPr>
          <a:xfrm>
            <a:off x="750224" y="3796055"/>
            <a:ext cx="7591800" cy="74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zh-CN" sz="1050">
                <a:solidFill>
                  <a:srgbClr val="7F7F7F"/>
                </a:solidFill>
                <a:latin typeface="Microsoft Yahei"/>
                <a:ea typeface="Microsoft Yahei"/>
                <a:cs typeface="Microsoft Yahei"/>
                <a:sym typeface="Microsoft Yahei"/>
              </a:rPr>
              <a:t>- Founded in 2011 by Shivani Siroya, and is located in Santa Monica, CA, US. </a:t>
            </a:r>
            <a:endParaRPr sz="1050">
              <a:solidFill>
                <a:srgbClr val="7F7F7F"/>
              </a:solidFill>
              <a:latin typeface="Microsoft Yahei"/>
              <a:ea typeface="Microsoft Yahei"/>
              <a:cs typeface="Microsoft Yahei"/>
              <a:sym typeface="Microsoft Yahei"/>
            </a:endParaRPr>
          </a:p>
          <a:p>
            <a:pPr marL="0" marR="0" lvl="0" indent="0" algn="l" rtl="0">
              <a:lnSpc>
                <a:spcPct val="120000"/>
              </a:lnSpc>
              <a:spcBef>
                <a:spcPts val="0"/>
              </a:spcBef>
              <a:spcAft>
                <a:spcPts val="0"/>
              </a:spcAft>
              <a:buNone/>
            </a:pPr>
            <a:r>
              <a:rPr lang="zh-CN" sz="1050">
                <a:solidFill>
                  <a:srgbClr val="7F7F7F"/>
                </a:solidFill>
                <a:latin typeface="Microsoft Yahei"/>
                <a:ea typeface="Microsoft Yahei"/>
                <a:cs typeface="Microsoft Yahei"/>
                <a:sym typeface="Microsoft Yahei"/>
              </a:rPr>
              <a:t>- The current market capitalization is $750M, and has more than $350 million in investment.</a:t>
            </a:r>
            <a:endParaRPr sz="1050">
              <a:solidFill>
                <a:srgbClr val="7F7F7F"/>
              </a:solidFill>
              <a:latin typeface="Microsoft Yahei"/>
              <a:ea typeface="Microsoft Yahei"/>
              <a:cs typeface="Microsoft Yahei"/>
              <a:sym typeface="Microsoft Yahei"/>
            </a:endParaRPr>
          </a:p>
          <a:p>
            <a:pPr marL="0" marR="0" lvl="0" indent="0" algn="l" rtl="0">
              <a:lnSpc>
                <a:spcPct val="120000"/>
              </a:lnSpc>
              <a:spcBef>
                <a:spcPts val="0"/>
              </a:spcBef>
              <a:spcAft>
                <a:spcPts val="0"/>
              </a:spcAft>
              <a:buNone/>
            </a:pPr>
            <a:r>
              <a:rPr lang="zh-CN" sz="1050">
                <a:solidFill>
                  <a:srgbClr val="7F7F7F"/>
                </a:solidFill>
                <a:latin typeface="Microsoft Yahei"/>
                <a:ea typeface="Microsoft Yahei"/>
                <a:cs typeface="Microsoft Yahei"/>
                <a:sym typeface="Microsoft Yahei"/>
              </a:rPr>
              <a:t>- Serves millions of customers worldwide who have been overlooked by traditional financial institutions.</a:t>
            </a:r>
            <a:endParaRPr sz="1050">
              <a:solidFill>
                <a:srgbClr val="7F7F7F"/>
              </a:solidFill>
              <a:latin typeface="Microsoft Yahei"/>
              <a:ea typeface="Microsoft Yahei"/>
              <a:cs typeface="Microsoft Yahei"/>
              <a:sym typeface="Microsoft Yahei"/>
            </a:endParaRPr>
          </a:p>
          <a:p>
            <a:pPr marL="0" marR="0" lvl="0" indent="0" algn="l" rtl="0">
              <a:lnSpc>
                <a:spcPct val="120000"/>
              </a:lnSpc>
              <a:spcBef>
                <a:spcPts val="0"/>
              </a:spcBef>
              <a:spcAft>
                <a:spcPts val="0"/>
              </a:spcAft>
              <a:buNone/>
            </a:pPr>
            <a:r>
              <a:rPr lang="zh-CN" sz="1050">
                <a:solidFill>
                  <a:srgbClr val="7F7F7F"/>
                </a:solidFill>
                <a:latin typeface="Microsoft Yahei"/>
                <a:ea typeface="Microsoft Yahei"/>
                <a:cs typeface="Microsoft Yahei"/>
                <a:sym typeface="Microsoft Yahei"/>
              </a:rPr>
              <a:t>- The platform enables users to apply for a micro-loans ranging from $10 to $500 in emerging markets. </a:t>
            </a:r>
            <a:endParaRPr sz="1050">
              <a:solidFill>
                <a:srgbClr val="7F7F7F"/>
              </a:solidFill>
              <a:latin typeface="Microsoft Yahei"/>
              <a:ea typeface="Microsoft Yahei"/>
              <a:cs typeface="Microsoft Yahei"/>
              <a:sym typeface="Microsoft Yahei"/>
            </a:endParaRPr>
          </a:p>
        </p:txBody>
      </p:sp>
      <p:cxnSp>
        <p:nvCxnSpPr>
          <p:cNvPr id="155" name="Google Shape;155;p16"/>
          <p:cNvCxnSpPr/>
          <p:nvPr/>
        </p:nvCxnSpPr>
        <p:spPr>
          <a:xfrm>
            <a:off x="756370" y="3757332"/>
            <a:ext cx="7579538" cy="0"/>
          </a:xfrm>
          <a:prstGeom prst="straightConnector1">
            <a:avLst/>
          </a:prstGeom>
          <a:noFill/>
          <a:ln w="19050" cap="flat" cmpd="sng">
            <a:solidFill>
              <a:srgbClr val="BFBFBF"/>
            </a:solidFill>
            <a:prstDash val="dot"/>
            <a:miter lim="800000"/>
            <a:headEnd type="none" w="sm" len="sm"/>
            <a:tailEnd type="none" w="sm" len="sm"/>
          </a:ln>
        </p:spPr>
      </p:cxnSp>
      <p:sp>
        <p:nvSpPr>
          <p:cNvPr id="156" name="Google Shape;156;p16"/>
          <p:cNvSpPr/>
          <p:nvPr/>
        </p:nvSpPr>
        <p:spPr>
          <a:xfrm>
            <a:off x="5652914" y="1558841"/>
            <a:ext cx="2952328" cy="682625"/>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zh-CN" sz="4000" b="1">
                <a:solidFill>
                  <a:srgbClr val="F2F2F2"/>
                </a:solidFill>
                <a:latin typeface="Microsoft Yahei"/>
                <a:ea typeface="Microsoft Yahei"/>
                <a:cs typeface="Microsoft Yahei"/>
                <a:sym typeface="Microsoft Yahei"/>
              </a:rPr>
              <a:t>TALA</a:t>
            </a:r>
            <a:endParaRPr sz="4000" b="1">
              <a:solidFill>
                <a:srgbClr val="F2F2F2"/>
              </a:solidFill>
              <a:latin typeface="Microsoft Yahei"/>
              <a:ea typeface="Microsoft Yahei"/>
              <a:cs typeface="Microsoft Yahei"/>
              <a:sym typeface="Microsoft Yahei"/>
            </a:endParaRPr>
          </a:p>
        </p:txBody>
      </p:sp>
      <p:sp>
        <p:nvSpPr>
          <p:cNvPr id="157" name="Google Shape;157;p16"/>
          <p:cNvSpPr/>
          <p:nvPr/>
        </p:nvSpPr>
        <p:spPr>
          <a:xfrm>
            <a:off x="5725160" y="2336165"/>
            <a:ext cx="3067050" cy="841375"/>
          </a:xfrm>
          <a:prstGeom prst="rect">
            <a:avLst/>
          </a:prstGeom>
          <a:noFill/>
          <a:ln>
            <a:noFill/>
          </a:ln>
        </p:spPr>
        <p:txBody>
          <a:bodyPr spcFirstLastPara="1" wrap="square" lIns="68550" tIns="34275" rIns="68550" bIns="34275" anchor="t" anchorCtr="0">
            <a:noAutofit/>
          </a:bodyPr>
          <a:lstStyle/>
          <a:p>
            <a:pPr marL="0" marR="0" lvl="0" indent="0" algn="l" rtl="0">
              <a:lnSpc>
                <a:spcPct val="120000"/>
              </a:lnSpc>
              <a:spcBef>
                <a:spcPts val="0"/>
              </a:spcBef>
              <a:spcAft>
                <a:spcPts val="0"/>
              </a:spcAft>
              <a:buClr>
                <a:schemeClr val="lt1"/>
              </a:buClr>
              <a:buSzPts val="1050"/>
              <a:buFont typeface="Arial"/>
              <a:buNone/>
            </a:pPr>
            <a:r>
              <a:rPr lang="zh-CN" sz="1050">
                <a:solidFill>
                  <a:schemeClr val="lt1"/>
                </a:solidFill>
                <a:latin typeface="Microsoft Yahei"/>
                <a:ea typeface="Microsoft Yahei"/>
                <a:cs typeface="Microsoft Yahei"/>
                <a:sym typeface="Microsoft Yahei"/>
              </a:rPr>
              <a:t>A data science company that provides financing to customers through its mobile app.</a:t>
            </a:r>
            <a:endParaRPr sz="1050">
              <a:solidFill>
                <a:schemeClr val="lt1"/>
              </a:solidFill>
              <a:latin typeface="Microsoft Yahei"/>
              <a:ea typeface="Microsoft Yahei"/>
              <a:cs typeface="Microsoft Yahei"/>
              <a:sym typeface="Microsoft Yahei"/>
            </a:endParaRPr>
          </a:p>
          <a:p>
            <a:pPr marL="0" marR="0" lvl="0" indent="0" algn="l" rtl="0">
              <a:lnSpc>
                <a:spcPct val="120000"/>
              </a:lnSpc>
              <a:spcBef>
                <a:spcPts val="0"/>
              </a:spcBef>
              <a:spcAft>
                <a:spcPts val="0"/>
              </a:spcAft>
              <a:buClr>
                <a:schemeClr val="dk1"/>
              </a:buClr>
              <a:buSzPts val="1050"/>
              <a:buFont typeface="Arial"/>
              <a:buNone/>
            </a:pPr>
            <a:endParaRPr sz="1050">
              <a:solidFill>
                <a:schemeClr val="lt1"/>
              </a:solidFill>
              <a:latin typeface="Microsoft Yahei"/>
              <a:ea typeface="Microsoft Yahei"/>
              <a:cs typeface="Microsoft Yahei"/>
              <a:sym typeface="Microsoft Yahei"/>
            </a:endParaRPr>
          </a:p>
        </p:txBody>
      </p:sp>
      <p:pic>
        <p:nvPicPr>
          <p:cNvPr id="158" name="Google Shape;158;p16" descr="Tala_1-Logo"/>
          <p:cNvPicPr preferRelativeResize="0"/>
          <p:nvPr/>
        </p:nvPicPr>
        <p:blipFill rotWithShape="1">
          <a:blip r:embed="rId6">
            <a:alphaModFix/>
          </a:blip>
          <a:srcRect/>
          <a:stretch/>
        </p:blipFill>
        <p:spPr>
          <a:xfrm>
            <a:off x="7524115" y="-20955"/>
            <a:ext cx="1671955" cy="901700"/>
          </a:xfrm>
          <a:prstGeom prst="rect">
            <a:avLst/>
          </a:prstGeom>
          <a:noFill/>
          <a:ln>
            <a:noFill/>
          </a:ln>
        </p:spPr>
      </p:pic>
      <p:pic>
        <p:nvPicPr>
          <p:cNvPr id="2" name="Audio 1">
            <a:hlinkClick r:id="" action="ppaction://media"/>
            <a:extLst>
              <a:ext uri="{FF2B5EF4-FFF2-40B4-BE49-F238E27FC236}">
                <a16:creationId xmlns:a16="http://schemas.microsoft.com/office/drawing/2014/main" id="{645D7AEF-F90A-5783-AED1-9BA1075B72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3047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51"/>
                                        </p:tgtEl>
                                        <p:attrNameLst>
                                          <p:attrName>style.visibility</p:attrName>
                                        </p:attrNameLst>
                                      </p:cBhvr>
                                      <p:to>
                                        <p:strVal val="visible"/>
                                      </p:to>
                                    </p:set>
                                    <p:animEffect transition="in" filter="fade">
                                      <p:cBhvr>
                                        <p:cTn id="9" dur="500"/>
                                        <p:tgtEl>
                                          <p:spTgt spid="151"/>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500"/>
                                        <p:tgtEl>
                                          <p:spTgt spid="15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400"/>
                                        <p:tgtEl>
                                          <p:spTgt spid="156"/>
                                        </p:tgtEl>
                                      </p:cBhvr>
                                    </p:animEffect>
                                  </p:childTnLst>
                                </p:cTn>
                              </p:par>
                              <p:par>
                                <p:cTn id="22" presetID="10" presetClass="entr" presetSubtype="0" fill="hold"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fade">
                                      <p:cBhvr>
                                        <p:cTn id="24" dur="400"/>
                                        <p:tgtEl>
                                          <p:spTgt spid="157"/>
                                        </p:tgtEl>
                                      </p:cBhvr>
                                    </p:animEffect>
                                  </p:childTnLst>
                                </p:cTn>
                              </p:par>
                            </p:childTnLst>
                          </p:cTn>
                        </p:par>
                        <p:par>
                          <p:cTn id="25" fill="hold">
                            <p:stCondLst>
                              <p:cond delay="1900"/>
                            </p:stCondLst>
                            <p:childTnLst>
                              <p:par>
                                <p:cTn id="26" presetID="10" presetClass="entr" presetSubtype="0" fill="hold"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childTnLst>
                          </p:cTn>
                        </p:par>
                        <p:par>
                          <p:cTn id="29" fill="hold">
                            <p:stCondLst>
                              <p:cond delay="2400"/>
                            </p:stCondLst>
                            <p:childTnLst>
                              <p:par>
                                <p:cTn id="30" presetID="10" presetClass="entr" presetSubtype="0" fill="hold" nodeType="after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63"/>
        <p:cNvGrpSpPr/>
        <p:nvPr/>
      </p:nvGrpSpPr>
      <p:grpSpPr>
        <a:xfrm>
          <a:off x="0" y="0"/>
          <a:ext cx="0" cy="0"/>
          <a:chOff x="0" y="0"/>
          <a:chExt cx="0" cy="0"/>
        </a:xfrm>
      </p:grpSpPr>
      <p:sp>
        <p:nvSpPr>
          <p:cNvPr id="164" name="Google Shape;164;p17"/>
          <p:cNvSpPr txBox="1"/>
          <p:nvPr/>
        </p:nvSpPr>
        <p:spPr>
          <a:xfrm>
            <a:off x="2699792" y="1347614"/>
            <a:ext cx="3753172" cy="598805"/>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3300" b="1">
                <a:solidFill>
                  <a:schemeClr val="lt1"/>
                </a:solidFill>
                <a:latin typeface="Microsoft Yahei"/>
                <a:ea typeface="Microsoft Yahei"/>
                <a:cs typeface="Microsoft Yahei"/>
                <a:sym typeface="Microsoft Yahei"/>
              </a:rPr>
              <a:t>Part II</a:t>
            </a:r>
            <a:endParaRPr sz="3300" b="1">
              <a:solidFill>
                <a:schemeClr val="lt1"/>
              </a:solidFill>
              <a:latin typeface="Microsoft Yahei"/>
              <a:ea typeface="Microsoft Yahei"/>
              <a:cs typeface="Microsoft Yahei"/>
              <a:sym typeface="Microsoft Yahei"/>
            </a:endParaRPr>
          </a:p>
        </p:txBody>
      </p:sp>
      <p:sp>
        <p:nvSpPr>
          <p:cNvPr id="165" name="Google Shape;165;p17"/>
          <p:cNvSpPr/>
          <p:nvPr/>
        </p:nvSpPr>
        <p:spPr>
          <a:xfrm>
            <a:off x="2023673" y="2174173"/>
            <a:ext cx="5086364" cy="812165"/>
          </a:xfrm>
          <a:prstGeom prst="rect">
            <a:avLst/>
          </a:prstGeom>
          <a:noFill/>
          <a:ln>
            <a:noFill/>
          </a:ln>
        </p:spPr>
        <p:txBody>
          <a:bodyPr spcFirstLastPara="1" wrap="square" lIns="51400" tIns="25700" rIns="51400" bIns="25700" anchor="t" anchorCtr="0">
            <a:noAutofit/>
          </a:bodyPr>
          <a:lstStyle/>
          <a:p>
            <a:pPr marL="0" marR="0" lvl="0" indent="0" algn="ctr" rtl="0">
              <a:spcBef>
                <a:spcPts val="0"/>
              </a:spcBef>
              <a:spcAft>
                <a:spcPts val="0"/>
              </a:spcAft>
              <a:buNone/>
            </a:pPr>
            <a:r>
              <a:rPr lang="zh-CN" sz="4950" b="1">
                <a:solidFill>
                  <a:srgbClr val="0070C0"/>
                </a:solidFill>
                <a:latin typeface="Microsoft Yahei"/>
                <a:ea typeface="Microsoft Yahei"/>
                <a:cs typeface="Microsoft Yahei"/>
                <a:sym typeface="Microsoft Yahei"/>
              </a:rPr>
              <a:t>Industry 4.0</a:t>
            </a:r>
            <a:endParaRPr sz="4950" b="1">
              <a:solidFill>
                <a:srgbClr val="0070C0"/>
              </a:solidFill>
              <a:latin typeface="Microsoft Yahei"/>
              <a:ea typeface="Microsoft Yahei"/>
              <a:cs typeface="Microsoft Yahei"/>
              <a:sym typeface="Microsoft Yahei"/>
            </a:endParaRPr>
          </a:p>
        </p:txBody>
      </p:sp>
      <p:sp>
        <p:nvSpPr>
          <p:cNvPr id="166" name="Google Shape;166;p17"/>
          <p:cNvSpPr/>
          <p:nvPr/>
        </p:nvSpPr>
        <p:spPr>
          <a:xfrm>
            <a:off x="2560154" y="2981640"/>
            <a:ext cx="3892810" cy="292735"/>
          </a:xfrm>
          <a:prstGeom prst="rect">
            <a:avLst/>
          </a:prstGeom>
          <a:noFill/>
          <a:ln>
            <a:noFill/>
          </a:ln>
        </p:spPr>
        <p:txBody>
          <a:bodyPr spcFirstLastPara="1" wrap="square" lIns="51400" tIns="25700" rIns="51400" bIns="25700" anchor="t" anchorCtr="0">
            <a:noAutofit/>
          </a:bodyPr>
          <a:lstStyle/>
          <a:p>
            <a:pPr marL="0" marR="0" lvl="0" indent="0" algn="ctr" rtl="0">
              <a:lnSpc>
                <a:spcPct val="150000"/>
              </a:lnSpc>
              <a:spcBef>
                <a:spcPts val="0"/>
              </a:spcBef>
              <a:spcAft>
                <a:spcPts val="0"/>
              </a:spcAft>
              <a:buNone/>
            </a:pPr>
            <a:r>
              <a:rPr lang="zh-CN" sz="1050">
                <a:solidFill>
                  <a:srgbClr val="595959"/>
                </a:solidFill>
                <a:latin typeface="Microsoft Yahei"/>
                <a:ea typeface="Microsoft Yahei"/>
                <a:cs typeface="Microsoft Yahei"/>
                <a:sym typeface="Microsoft Yahei"/>
              </a:rPr>
              <a:t>Interconnectivity, Big Data, &amp; Machine Learning</a:t>
            </a:r>
            <a:endParaRPr sz="1050">
              <a:solidFill>
                <a:srgbClr val="595959"/>
              </a:solidFill>
              <a:latin typeface="Microsoft Yahei"/>
              <a:ea typeface="Microsoft Yahei"/>
              <a:cs typeface="Microsoft Yahei"/>
              <a:sym typeface="Microsoft Yahei"/>
            </a:endParaRPr>
          </a:p>
        </p:txBody>
      </p:sp>
      <p:grpSp>
        <p:nvGrpSpPr>
          <p:cNvPr id="167" name="Google Shape;167;p17"/>
          <p:cNvGrpSpPr/>
          <p:nvPr/>
        </p:nvGrpSpPr>
        <p:grpSpPr>
          <a:xfrm>
            <a:off x="2789802" y="3668394"/>
            <a:ext cx="284561" cy="266245"/>
            <a:chOff x="6964363" y="2108200"/>
            <a:chExt cx="690562" cy="646113"/>
          </a:xfrm>
        </p:grpSpPr>
        <p:sp>
          <p:nvSpPr>
            <p:cNvPr id="168" name="Google Shape;168;p17"/>
            <p:cNvSpPr/>
            <p:nvPr/>
          </p:nvSpPr>
          <p:spPr>
            <a:xfrm>
              <a:off x="7050088" y="2193925"/>
              <a:ext cx="519112" cy="344488"/>
            </a:xfrm>
            <a:custGeom>
              <a:avLst/>
              <a:gdLst/>
              <a:ahLst/>
              <a:cxnLst/>
              <a:rect l="l" t="t" r="r" b="b"/>
              <a:pathLst>
                <a:path w="12071" h="8033" extrusionOk="0">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69" name="Google Shape;169;p17"/>
            <p:cNvSpPr/>
            <p:nvPr/>
          </p:nvSpPr>
          <p:spPr>
            <a:xfrm>
              <a:off x="6964363" y="2108200"/>
              <a:ext cx="690562" cy="646113"/>
            </a:xfrm>
            <a:custGeom>
              <a:avLst/>
              <a:gdLst/>
              <a:ahLst/>
              <a:cxnLst/>
              <a:rect l="l" t="t" r="r" b="b"/>
              <a:pathLst>
                <a:path w="16095" h="15059" extrusionOk="0">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170" name="Google Shape;170;p17"/>
          <p:cNvGrpSpPr/>
          <p:nvPr/>
        </p:nvGrpSpPr>
        <p:grpSpPr>
          <a:xfrm>
            <a:off x="3613303" y="3661506"/>
            <a:ext cx="256619" cy="256028"/>
            <a:chOff x="4594225" y="2119313"/>
            <a:chExt cx="690563" cy="688975"/>
          </a:xfrm>
        </p:grpSpPr>
        <p:sp>
          <p:nvSpPr>
            <p:cNvPr id="171" name="Google Shape;171;p17"/>
            <p:cNvSpPr/>
            <p:nvPr/>
          </p:nvSpPr>
          <p:spPr>
            <a:xfrm>
              <a:off x="4594225" y="2119313"/>
              <a:ext cx="690563" cy="688975"/>
            </a:xfrm>
            <a:custGeom>
              <a:avLst/>
              <a:gdLst/>
              <a:ahLst/>
              <a:cxnLst/>
              <a:rect l="l" t="t" r="r" b="b"/>
              <a:pathLst>
                <a:path w="16095" h="16058" extrusionOk="0">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72" name="Google Shape;172;p17"/>
            <p:cNvSpPr/>
            <p:nvPr/>
          </p:nvSpPr>
          <p:spPr>
            <a:xfrm>
              <a:off x="4787900" y="2312988"/>
              <a:ext cx="303213" cy="301625"/>
            </a:xfrm>
            <a:custGeom>
              <a:avLst/>
              <a:gdLst/>
              <a:ahLst/>
              <a:cxnLst/>
              <a:rect l="l" t="t" r="r" b="b"/>
              <a:pathLst>
                <a:path w="7040" h="7025" extrusionOk="0">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73" name="Google Shape;173;p17"/>
            <p:cNvSpPr/>
            <p:nvPr/>
          </p:nvSpPr>
          <p:spPr>
            <a:xfrm>
              <a:off x="4852988" y="2378076"/>
              <a:ext cx="173038" cy="171450"/>
            </a:xfrm>
            <a:custGeom>
              <a:avLst/>
              <a:gdLst/>
              <a:ahLst/>
              <a:cxnLst/>
              <a:rect l="l" t="t" r="r" b="b"/>
              <a:pathLst>
                <a:path w="4023" h="4015" extrusionOk="0">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174" name="Google Shape;174;p17"/>
          <p:cNvGrpSpPr/>
          <p:nvPr/>
        </p:nvGrpSpPr>
        <p:grpSpPr>
          <a:xfrm>
            <a:off x="5317167" y="3665686"/>
            <a:ext cx="258998" cy="258998"/>
            <a:chOff x="2005013" y="1077913"/>
            <a:chExt cx="688975" cy="688975"/>
          </a:xfrm>
        </p:grpSpPr>
        <p:sp>
          <p:nvSpPr>
            <p:cNvPr id="175" name="Google Shape;175;p17"/>
            <p:cNvSpPr/>
            <p:nvPr/>
          </p:nvSpPr>
          <p:spPr>
            <a:xfrm>
              <a:off x="2005013" y="1077913"/>
              <a:ext cx="688975" cy="688975"/>
            </a:xfrm>
            <a:custGeom>
              <a:avLst/>
              <a:gdLst/>
              <a:ahLst/>
              <a:cxnLst/>
              <a:rect l="l" t="t" r="r" b="b"/>
              <a:pathLst>
                <a:path w="16058" h="16058" extrusionOk="0">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76" name="Google Shape;176;p17"/>
            <p:cNvSpPr/>
            <p:nvPr/>
          </p:nvSpPr>
          <p:spPr>
            <a:xfrm>
              <a:off x="2284413" y="1185863"/>
              <a:ext cx="161925" cy="161925"/>
            </a:xfrm>
            <a:custGeom>
              <a:avLst/>
              <a:gdLst/>
              <a:ahLst/>
              <a:cxnLst/>
              <a:rect l="l" t="t" r="r" b="b"/>
              <a:pathLst>
                <a:path w="3763" h="3764" extrusionOk="0">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sp>
        <p:nvSpPr>
          <p:cNvPr id="177" name="Google Shape;177;p17"/>
          <p:cNvSpPr/>
          <p:nvPr/>
        </p:nvSpPr>
        <p:spPr>
          <a:xfrm>
            <a:off x="4463988" y="3659941"/>
            <a:ext cx="251611" cy="252209"/>
          </a:xfrm>
          <a:custGeom>
            <a:avLst/>
            <a:gdLst/>
            <a:ahLst/>
            <a:cxnLst/>
            <a:rect l="l" t="t" r="r" b="b"/>
            <a:pathLst>
              <a:path w="16419" h="16036" extrusionOk="0">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nvGrpSpPr>
          <p:cNvPr id="178" name="Google Shape;178;p17"/>
          <p:cNvGrpSpPr/>
          <p:nvPr/>
        </p:nvGrpSpPr>
        <p:grpSpPr>
          <a:xfrm>
            <a:off x="6161343" y="3668620"/>
            <a:ext cx="299252" cy="243530"/>
            <a:chOff x="5245100" y="5103813"/>
            <a:chExt cx="690563" cy="561975"/>
          </a:xfrm>
        </p:grpSpPr>
        <p:sp>
          <p:nvSpPr>
            <p:cNvPr id="179" name="Google Shape;179;p17"/>
            <p:cNvSpPr/>
            <p:nvPr/>
          </p:nvSpPr>
          <p:spPr>
            <a:xfrm>
              <a:off x="5719763" y="5276851"/>
              <a:ext cx="130175" cy="173038"/>
            </a:xfrm>
            <a:custGeom>
              <a:avLst/>
              <a:gdLst/>
              <a:ahLst/>
              <a:cxnLst/>
              <a:rect l="l" t="t" r="r" b="b"/>
              <a:pathLst>
                <a:path w="3018" h="4030" extrusionOk="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180" name="Google Shape;180;p17"/>
            <p:cNvSpPr/>
            <p:nvPr/>
          </p:nvSpPr>
          <p:spPr>
            <a:xfrm>
              <a:off x="5245100" y="5103813"/>
              <a:ext cx="690563" cy="561975"/>
            </a:xfrm>
            <a:custGeom>
              <a:avLst/>
              <a:gdLst/>
              <a:ahLst/>
              <a:cxnLst/>
              <a:rect l="l" t="t" r="r" b="b"/>
              <a:pathLst>
                <a:path w="16095" h="13098" extrusionOk="0">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cxnSp>
        <p:nvCxnSpPr>
          <p:cNvPr id="181" name="Google Shape;181;p17"/>
          <p:cNvCxnSpPr/>
          <p:nvPr/>
        </p:nvCxnSpPr>
        <p:spPr>
          <a:xfrm>
            <a:off x="5868144" y="3659941"/>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82" name="Google Shape;182;p17"/>
          <p:cNvCxnSpPr/>
          <p:nvPr/>
        </p:nvCxnSpPr>
        <p:spPr>
          <a:xfrm>
            <a:off x="5004048"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83" name="Google Shape;183;p17"/>
          <p:cNvCxnSpPr/>
          <p:nvPr/>
        </p:nvCxnSpPr>
        <p:spPr>
          <a:xfrm>
            <a:off x="4139952"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184" name="Google Shape;184;p17"/>
          <p:cNvCxnSpPr/>
          <p:nvPr/>
        </p:nvCxnSpPr>
        <p:spPr>
          <a:xfrm>
            <a:off x="3329862" y="3664609"/>
            <a:ext cx="0" cy="252209"/>
          </a:xfrm>
          <a:prstGeom prst="straightConnector1">
            <a:avLst/>
          </a:prstGeom>
          <a:noFill/>
          <a:ln w="9525" cap="flat" cmpd="sng">
            <a:solidFill>
              <a:srgbClr val="BFBFBF"/>
            </a:solidFill>
            <a:prstDash val="solid"/>
            <a:miter lim="800000"/>
            <a:headEnd type="none" w="sm" len="sm"/>
            <a:tailEnd type="none" w="sm" len="sm"/>
          </a:ln>
        </p:spPr>
      </p:cxnSp>
      <p:pic>
        <p:nvPicPr>
          <p:cNvPr id="185" name="Google Shape;185;p17" descr="Tala_1-Logo"/>
          <p:cNvPicPr preferRelativeResize="0"/>
          <p:nvPr/>
        </p:nvPicPr>
        <p:blipFill rotWithShape="1">
          <a:blip r:embed="rId3">
            <a:alphaModFix/>
          </a:blip>
          <a:srcRect/>
          <a:stretch/>
        </p:blipFill>
        <p:spPr>
          <a:xfrm>
            <a:off x="7524115" y="-20955"/>
            <a:ext cx="1671955" cy="901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750"/>
                                        <p:tgtEl>
                                          <p:spTgt spid="164"/>
                                        </p:tgtEl>
                                      </p:cBhvr>
                                    </p:animEffect>
                                  </p:childTnLst>
                                </p:cTn>
                              </p:par>
                            </p:childTnLst>
                          </p:cTn>
                        </p:par>
                        <p:par>
                          <p:cTn id="8" fill="hold">
                            <p:stCondLst>
                              <p:cond delay="750"/>
                            </p:stCondLst>
                            <p:childTnLst>
                              <p:par>
                                <p:cTn id="9" presetID="2" presetClass="entr" presetSubtype="2"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500"/>
                                        <p:tgtEl>
                                          <p:spTgt spid="165"/>
                                        </p:tgtEl>
                                        <p:attrNameLst>
                                          <p:attrName>ppt_x</p:attrName>
                                        </p:attrNameLst>
                                      </p:cBhvr>
                                      <p:tavLst>
                                        <p:tav tm="0">
                                          <p:val>
                                            <p:strVal val="#ppt_x+1"/>
                                          </p:val>
                                        </p:tav>
                                        <p:tav tm="100000">
                                          <p:val>
                                            <p:strVal val="#ppt_x"/>
                                          </p:val>
                                        </p:tav>
                                      </p:tavLst>
                                    </p:anim>
                                  </p:childTnLst>
                                </p:cTn>
                              </p:par>
                            </p:childTnLst>
                          </p:cTn>
                        </p:par>
                        <p:par>
                          <p:cTn id="12" fill="hold">
                            <p:stCondLst>
                              <p:cond delay="1250"/>
                            </p:stCondLst>
                            <p:childTnLst>
                              <p:par>
                                <p:cTn id="13" presetID="2" presetClass="entr" presetSubtype="2" fill="hold" nodeType="afterEffect">
                                  <p:stCondLst>
                                    <p:cond delay="0"/>
                                  </p:stCondLst>
                                  <p:childTnLst>
                                    <p:set>
                                      <p:cBhvr>
                                        <p:cTn id="14" dur="1" fill="hold">
                                          <p:stCondLst>
                                            <p:cond delay="0"/>
                                          </p:stCondLst>
                                        </p:cTn>
                                        <p:tgtEl>
                                          <p:spTgt spid="166"/>
                                        </p:tgtEl>
                                        <p:attrNameLst>
                                          <p:attrName>style.visibility</p:attrName>
                                        </p:attrNameLst>
                                      </p:cBhvr>
                                      <p:to>
                                        <p:strVal val="visible"/>
                                      </p:to>
                                    </p:set>
                                    <p:anim calcmode="lin" valueType="num">
                                      <p:cBhvr additive="base">
                                        <p:cTn id="15" dur="500"/>
                                        <p:tgtEl>
                                          <p:spTgt spid="166"/>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50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500"/>
                                  </p:stCondLst>
                                  <p:childTnLst>
                                    <p:set>
                                      <p:cBhvr>
                                        <p:cTn id="20" dur="1" fill="hold">
                                          <p:stCondLst>
                                            <p:cond delay="0"/>
                                          </p:stCondLst>
                                        </p:cTn>
                                        <p:tgtEl>
                                          <p:spTgt spid="170"/>
                                        </p:tgtEl>
                                        <p:attrNameLst>
                                          <p:attrName>style.visibility</p:attrName>
                                        </p:attrNameLst>
                                      </p:cBhvr>
                                      <p:to>
                                        <p:strVal val="visible"/>
                                      </p:to>
                                    </p:set>
                                    <p:animEffect transition="in" filter="fade">
                                      <p:cBhvr>
                                        <p:cTn id="21" dur="500"/>
                                        <p:tgtEl>
                                          <p:spTgt spid="170"/>
                                        </p:tgtEl>
                                      </p:cBhvr>
                                    </p:animEffect>
                                  </p:childTnLst>
                                </p:cTn>
                              </p:par>
                              <p:par>
                                <p:cTn id="22" presetID="10" presetClass="entr" presetSubtype="0" fill="hold" nodeType="withEffect">
                                  <p:stCondLst>
                                    <p:cond delay="500"/>
                                  </p:stCondLst>
                                  <p:childTnLst>
                                    <p:set>
                                      <p:cBhvr>
                                        <p:cTn id="23" dur="1" fill="hold">
                                          <p:stCondLst>
                                            <p:cond delay="0"/>
                                          </p:stCondLst>
                                        </p:cTn>
                                        <p:tgtEl>
                                          <p:spTgt spid="174"/>
                                        </p:tgtEl>
                                        <p:attrNameLst>
                                          <p:attrName>style.visibility</p:attrName>
                                        </p:attrNameLst>
                                      </p:cBhvr>
                                      <p:to>
                                        <p:strVal val="visible"/>
                                      </p:to>
                                    </p:set>
                                    <p:animEffect transition="in" filter="fade">
                                      <p:cBhvr>
                                        <p:cTn id="24" dur="500"/>
                                        <p:tgtEl>
                                          <p:spTgt spid="174"/>
                                        </p:tgtEl>
                                      </p:cBhvr>
                                    </p:animEffect>
                                  </p:childTnLst>
                                </p:cTn>
                              </p:par>
                              <p:par>
                                <p:cTn id="25" presetID="10" presetClass="entr" presetSubtype="0" fill="hold" nodeType="withEffect">
                                  <p:stCondLst>
                                    <p:cond delay="50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par>
                                <p:cTn id="28" presetID="10" presetClass="entr" presetSubtype="0" fill="hold" nodeType="withEffect">
                                  <p:stCondLst>
                                    <p:cond delay="500"/>
                                  </p:stCondLst>
                                  <p:childTnLst>
                                    <p:set>
                                      <p:cBhvr>
                                        <p:cTn id="29" dur="1" fill="hold">
                                          <p:stCondLst>
                                            <p:cond delay="0"/>
                                          </p:stCondLst>
                                        </p:cTn>
                                        <p:tgtEl>
                                          <p:spTgt spid="178"/>
                                        </p:tgtEl>
                                        <p:attrNameLst>
                                          <p:attrName>style.visibility</p:attrName>
                                        </p:attrNameLst>
                                      </p:cBhvr>
                                      <p:to>
                                        <p:strVal val="visible"/>
                                      </p:to>
                                    </p:set>
                                    <p:animEffect transition="in" filter="fade">
                                      <p:cBhvr>
                                        <p:cTn id="30" dur="500"/>
                                        <p:tgtEl>
                                          <p:spTgt spid="178"/>
                                        </p:tgtEl>
                                      </p:cBhvr>
                                    </p:animEffect>
                                  </p:childTnLst>
                                </p:cTn>
                              </p:par>
                              <p:par>
                                <p:cTn id="31" presetID="10" presetClass="entr" presetSubtype="0" fill="hold" nodeType="withEffect">
                                  <p:stCondLst>
                                    <p:cond delay="1000"/>
                                  </p:stCondLst>
                                  <p:childTnLst>
                                    <p:set>
                                      <p:cBhvr>
                                        <p:cTn id="32" dur="1" fill="hold">
                                          <p:stCondLst>
                                            <p:cond delay="0"/>
                                          </p:stCondLst>
                                        </p:cTn>
                                        <p:tgtEl>
                                          <p:spTgt spid="184"/>
                                        </p:tgtEl>
                                        <p:attrNameLst>
                                          <p:attrName>style.visibility</p:attrName>
                                        </p:attrNameLst>
                                      </p:cBhvr>
                                      <p:to>
                                        <p:strVal val="visible"/>
                                      </p:to>
                                    </p:set>
                                    <p:animEffect transition="in" filter="fade">
                                      <p:cBhvr>
                                        <p:cTn id="33" dur="500"/>
                                        <p:tgtEl>
                                          <p:spTgt spid="184"/>
                                        </p:tgtEl>
                                      </p:cBhvr>
                                    </p:animEffect>
                                  </p:childTnLst>
                                </p:cTn>
                              </p:par>
                              <p:par>
                                <p:cTn id="34" presetID="10" presetClass="entr" presetSubtype="0" fill="hold" nodeType="withEffect">
                                  <p:stCondLst>
                                    <p:cond delay="1000"/>
                                  </p:stCondLst>
                                  <p:childTnLst>
                                    <p:set>
                                      <p:cBhvr>
                                        <p:cTn id="35" dur="1" fill="hold">
                                          <p:stCondLst>
                                            <p:cond delay="0"/>
                                          </p:stCondLst>
                                        </p:cTn>
                                        <p:tgtEl>
                                          <p:spTgt spid="183"/>
                                        </p:tgtEl>
                                        <p:attrNameLst>
                                          <p:attrName>style.visibility</p:attrName>
                                        </p:attrNameLst>
                                      </p:cBhvr>
                                      <p:to>
                                        <p:strVal val="visible"/>
                                      </p:to>
                                    </p:set>
                                    <p:animEffect transition="in" filter="fade">
                                      <p:cBhvr>
                                        <p:cTn id="36" dur="500"/>
                                        <p:tgtEl>
                                          <p:spTgt spid="183"/>
                                        </p:tgtEl>
                                      </p:cBhvr>
                                    </p:animEffect>
                                  </p:childTnLst>
                                </p:cTn>
                              </p:par>
                              <p:par>
                                <p:cTn id="37" presetID="10" presetClass="entr" presetSubtype="0" fill="hold" nodeType="withEffect">
                                  <p:stCondLst>
                                    <p:cond delay="1000"/>
                                  </p:stCondLst>
                                  <p:childTnLst>
                                    <p:set>
                                      <p:cBhvr>
                                        <p:cTn id="38" dur="1" fill="hold">
                                          <p:stCondLst>
                                            <p:cond delay="0"/>
                                          </p:stCondLst>
                                        </p:cTn>
                                        <p:tgtEl>
                                          <p:spTgt spid="182"/>
                                        </p:tgtEl>
                                        <p:attrNameLst>
                                          <p:attrName>style.visibility</p:attrName>
                                        </p:attrNameLst>
                                      </p:cBhvr>
                                      <p:to>
                                        <p:strVal val="visible"/>
                                      </p:to>
                                    </p:set>
                                    <p:animEffect transition="in" filter="fade">
                                      <p:cBhvr>
                                        <p:cTn id="39" dur="500"/>
                                        <p:tgtEl>
                                          <p:spTgt spid="182"/>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90"/>
        <p:cNvGrpSpPr/>
        <p:nvPr/>
      </p:nvGrpSpPr>
      <p:grpSpPr>
        <a:xfrm>
          <a:off x="0" y="0"/>
          <a:ext cx="0" cy="0"/>
          <a:chOff x="0" y="0"/>
          <a:chExt cx="0" cy="0"/>
        </a:xfrm>
      </p:grpSpPr>
      <p:sp>
        <p:nvSpPr>
          <p:cNvPr id="191" name="Google Shape;191;p18"/>
          <p:cNvSpPr/>
          <p:nvPr/>
        </p:nvSpPr>
        <p:spPr>
          <a:xfrm>
            <a:off x="197514" y="0"/>
            <a:ext cx="1998300" cy="357600"/>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192" name="Google Shape;192;p18"/>
          <p:cNvSpPr txBox="1"/>
          <p:nvPr/>
        </p:nvSpPr>
        <p:spPr>
          <a:xfrm>
            <a:off x="406787" y="28711"/>
            <a:ext cx="15798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a:solidFill>
                  <a:schemeClr val="lt1"/>
                </a:solidFill>
                <a:latin typeface="Microsoft Yahei"/>
                <a:ea typeface="Microsoft Yahei"/>
                <a:cs typeface="Microsoft Yahei"/>
                <a:sym typeface="Microsoft Yahei"/>
              </a:rPr>
              <a:t>Industry 4.0</a:t>
            </a:r>
            <a:endParaRPr sz="1500">
              <a:solidFill>
                <a:schemeClr val="lt1"/>
              </a:solidFill>
              <a:latin typeface="Microsoft Yahei"/>
              <a:ea typeface="Microsoft Yahei"/>
              <a:cs typeface="Microsoft Yahei"/>
              <a:sym typeface="Microsoft Yahei"/>
            </a:endParaRPr>
          </a:p>
        </p:txBody>
      </p:sp>
      <p:grpSp>
        <p:nvGrpSpPr>
          <p:cNvPr id="193" name="Google Shape;193;p18"/>
          <p:cNvGrpSpPr/>
          <p:nvPr/>
        </p:nvGrpSpPr>
        <p:grpSpPr>
          <a:xfrm>
            <a:off x="1048954" y="992025"/>
            <a:ext cx="7128641" cy="2268911"/>
            <a:chOff x="8356699" y="2042781"/>
            <a:chExt cx="8120106" cy="3025214"/>
          </a:xfrm>
        </p:grpSpPr>
        <p:sp>
          <p:nvSpPr>
            <p:cNvPr id="194" name="Google Shape;194;p18"/>
            <p:cNvSpPr txBox="1"/>
            <p:nvPr/>
          </p:nvSpPr>
          <p:spPr>
            <a:xfrm>
              <a:off x="8356699" y="2042781"/>
              <a:ext cx="3733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500">
                  <a:solidFill>
                    <a:srgbClr val="00B0F0"/>
                  </a:solidFill>
                  <a:latin typeface="Microsoft Yahei"/>
                  <a:ea typeface="Microsoft Yahei"/>
                  <a:cs typeface="Microsoft Yahei"/>
                  <a:sym typeface="Microsoft Yahei"/>
                </a:rPr>
                <a:t>Problems With Traditional Credit</a:t>
              </a:r>
              <a:endParaRPr sz="1500">
                <a:solidFill>
                  <a:srgbClr val="00B0F0"/>
                </a:solidFill>
                <a:latin typeface="Microsoft Yahei"/>
                <a:ea typeface="Microsoft Yahei"/>
                <a:cs typeface="Microsoft Yahei"/>
                <a:sym typeface="Microsoft Yahei"/>
              </a:endParaRPr>
            </a:p>
          </p:txBody>
        </p:sp>
        <p:sp>
          <p:nvSpPr>
            <p:cNvPr id="195" name="Google Shape;195;p18"/>
            <p:cNvSpPr txBox="1"/>
            <p:nvPr/>
          </p:nvSpPr>
          <p:spPr>
            <a:xfrm>
              <a:off x="8356705" y="2406095"/>
              <a:ext cx="8120100" cy="2661900"/>
            </a:xfrm>
            <a:prstGeom prst="rect">
              <a:avLst/>
            </a:prstGeom>
            <a:noFill/>
            <a:ln>
              <a:noFill/>
            </a:ln>
          </p:spPr>
          <p:txBody>
            <a:bodyPr spcFirstLastPara="1" wrap="square" lIns="91425" tIns="45700" rIns="91425" bIns="45700" anchor="t" anchorCtr="0">
              <a:spAutoFit/>
            </a:bodyPr>
            <a:lstStyle/>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Evaluated on 5 only factors</a:t>
              </a:r>
              <a:endParaRPr sz="989">
                <a:solidFill>
                  <a:srgbClr val="A5A5A5"/>
                </a:solidFill>
                <a:latin typeface="Microsoft Yahei"/>
                <a:ea typeface="Microsoft Yahei"/>
                <a:cs typeface="Microsoft Yahei"/>
                <a:sym typeface="Microsoft Yahei"/>
              </a:endParaRPr>
            </a:p>
            <a:p>
              <a:pPr marL="914400" marR="0" lvl="1"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Metrics change slowly over time</a:t>
              </a:r>
              <a:endParaRPr sz="989">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Disproportionately affects marginalized people</a:t>
              </a:r>
              <a:endParaRPr sz="989">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Poor people struggle to improve their lives without credit</a:t>
              </a:r>
              <a:endParaRPr sz="989">
                <a:solidFill>
                  <a:srgbClr val="A5A5A5"/>
                </a:solidFill>
                <a:latin typeface="Microsoft Yahei"/>
                <a:ea typeface="Microsoft Yahei"/>
                <a:cs typeface="Microsoft Yahei"/>
                <a:sym typeface="Microsoft Yahei"/>
              </a:endParaRPr>
            </a:p>
            <a:p>
              <a:pPr marL="914400" marR="0" lvl="1"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Difficult to buy houses, cars, and education without credit</a:t>
              </a:r>
              <a:endParaRPr sz="989">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2 billion people worldwide are unbanked</a:t>
              </a:r>
              <a:endParaRPr sz="989">
                <a:solidFill>
                  <a:srgbClr val="A5A5A5"/>
                </a:solidFill>
                <a:latin typeface="Microsoft Yahei"/>
                <a:ea typeface="Microsoft Yahei"/>
                <a:cs typeface="Microsoft Yahei"/>
                <a:sym typeface="Microsoft Yahei"/>
              </a:endParaRPr>
            </a:p>
            <a:p>
              <a:pPr marL="914400" marR="0" lvl="1" indent="-291465" algn="l" rtl="0">
                <a:lnSpc>
                  <a:spcPct val="150000"/>
                </a:lnSpc>
                <a:spcBef>
                  <a:spcPts val="0"/>
                </a:spcBef>
                <a:spcAft>
                  <a:spcPts val="0"/>
                </a:spcAft>
                <a:buClr>
                  <a:srgbClr val="A5A5A5"/>
                </a:buClr>
                <a:buSzPts val="990"/>
                <a:buFont typeface="Microsoft Yahei"/>
                <a:buChar char="○"/>
              </a:pPr>
              <a:r>
                <a:rPr lang="zh-CN" sz="989">
                  <a:solidFill>
                    <a:srgbClr val="A5A5A5"/>
                  </a:solidFill>
                  <a:latin typeface="Microsoft Yahei"/>
                  <a:ea typeface="Microsoft Yahei"/>
                  <a:cs typeface="Microsoft Yahei"/>
                  <a:sym typeface="Microsoft Yahei"/>
                </a:rPr>
                <a:t>Do not have access to traditional financial instruments</a:t>
              </a:r>
              <a:endParaRPr sz="989">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790">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790">
                <a:solidFill>
                  <a:srgbClr val="A5A5A5"/>
                </a:solidFill>
                <a:latin typeface="Microsoft Yahei"/>
                <a:ea typeface="Microsoft Yahei"/>
                <a:cs typeface="Microsoft Yahei"/>
                <a:sym typeface="Microsoft Yahei"/>
              </a:endParaRPr>
            </a:p>
          </p:txBody>
        </p:sp>
      </p:grpSp>
      <p:pic>
        <p:nvPicPr>
          <p:cNvPr id="196" name="Google Shape;196;p18" descr="Tala_1-Logo"/>
          <p:cNvPicPr preferRelativeResize="0"/>
          <p:nvPr/>
        </p:nvPicPr>
        <p:blipFill rotWithShape="1">
          <a:blip r:embed="rId5">
            <a:alphaModFix/>
          </a:blip>
          <a:srcRect/>
          <a:stretch/>
        </p:blipFill>
        <p:spPr>
          <a:xfrm>
            <a:off x="7524115" y="-20955"/>
            <a:ext cx="1671956" cy="901700"/>
          </a:xfrm>
          <a:prstGeom prst="rect">
            <a:avLst/>
          </a:prstGeom>
          <a:noFill/>
          <a:ln>
            <a:noFill/>
          </a:ln>
        </p:spPr>
      </p:pic>
      <p:pic>
        <p:nvPicPr>
          <p:cNvPr id="197" name="Google Shape;197;p18"/>
          <p:cNvPicPr preferRelativeResize="0"/>
          <p:nvPr/>
        </p:nvPicPr>
        <p:blipFill>
          <a:blip r:embed="rId6">
            <a:alphaModFix/>
          </a:blip>
          <a:stretch>
            <a:fillRect/>
          </a:stretch>
        </p:blipFill>
        <p:spPr>
          <a:xfrm>
            <a:off x="1061475" y="3081600"/>
            <a:ext cx="2660550" cy="1981550"/>
          </a:xfrm>
          <a:prstGeom prst="rect">
            <a:avLst/>
          </a:prstGeom>
          <a:noFill/>
          <a:ln>
            <a:noFill/>
          </a:ln>
        </p:spPr>
      </p:pic>
      <p:pic>
        <p:nvPicPr>
          <p:cNvPr id="198" name="Google Shape;198;p18"/>
          <p:cNvPicPr preferRelativeResize="0"/>
          <p:nvPr/>
        </p:nvPicPr>
        <p:blipFill>
          <a:blip r:embed="rId7">
            <a:alphaModFix/>
          </a:blip>
          <a:stretch>
            <a:fillRect/>
          </a:stretch>
        </p:blipFill>
        <p:spPr>
          <a:xfrm>
            <a:off x="4302845" y="3081600"/>
            <a:ext cx="3006480" cy="1981550"/>
          </a:xfrm>
          <a:prstGeom prst="rect">
            <a:avLst/>
          </a:prstGeom>
          <a:noFill/>
          <a:ln>
            <a:noFill/>
          </a:ln>
        </p:spPr>
      </p:pic>
      <p:pic>
        <p:nvPicPr>
          <p:cNvPr id="199" name="Google Shape;199;p18"/>
          <p:cNvPicPr preferRelativeResize="0"/>
          <p:nvPr/>
        </p:nvPicPr>
        <p:blipFill>
          <a:blip r:embed="rId8">
            <a:alphaModFix/>
          </a:blip>
          <a:stretch>
            <a:fillRect/>
          </a:stretch>
        </p:blipFill>
        <p:spPr>
          <a:xfrm>
            <a:off x="5690475" y="717675"/>
            <a:ext cx="2108951" cy="2108951"/>
          </a:xfrm>
          <a:prstGeom prst="rect">
            <a:avLst/>
          </a:prstGeom>
          <a:noFill/>
          <a:ln>
            <a:noFill/>
          </a:ln>
        </p:spPr>
      </p:pic>
      <p:pic>
        <p:nvPicPr>
          <p:cNvPr id="2" name="Audio 1">
            <a:hlinkClick r:id="" action="ppaction://media"/>
            <a:extLst>
              <a:ext uri="{FF2B5EF4-FFF2-40B4-BE49-F238E27FC236}">
                <a16:creationId xmlns:a16="http://schemas.microsoft.com/office/drawing/2014/main" id="{66C5817C-882B-E903-1C38-E8EBA1867E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p:transition spd="slow" advTm="3219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92"/>
                                        </p:tgtEl>
                                        <p:attrNameLst>
                                          <p:attrName>style.visibility</p:attrName>
                                        </p:attrNameLst>
                                      </p:cBhvr>
                                      <p:to>
                                        <p:strVal val="visible"/>
                                      </p:to>
                                    </p:set>
                                    <p:animEffect transition="in" filter="fade">
                                      <p:cBhvr>
                                        <p:cTn id="9" dur="500"/>
                                        <p:tgtEl>
                                          <p:spTgt spid="19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04"/>
        <p:cNvGrpSpPr/>
        <p:nvPr/>
      </p:nvGrpSpPr>
      <p:grpSpPr>
        <a:xfrm>
          <a:off x="0" y="0"/>
          <a:ext cx="0" cy="0"/>
          <a:chOff x="0" y="0"/>
          <a:chExt cx="0" cy="0"/>
        </a:xfrm>
      </p:grpSpPr>
      <p:sp>
        <p:nvSpPr>
          <p:cNvPr id="205" name="Google Shape;205;p19"/>
          <p:cNvSpPr/>
          <p:nvPr/>
        </p:nvSpPr>
        <p:spPr>
          <a:xfrm>
            <a:off x="197514" y="0"/>
            <a:ext cx="1998300" cy="357600"/>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206" name="Google Shape;206;p19"/>
          <p:cNvSpPr txBox="1"/>
          <p:nvPr/>
        </p:nvSpPr>
        <p:spPr>
          <a:xfrm>
            <a:off x="406787" y="28711"/>
            <a:ext cx="15798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a:solidFill>
                  <a:schemeClr val="lt1"/>
                </a:solidFill>
                <a:latin typeface="Microsoft Yahei"/>
                <a:ea typeface="Microsoft Yahei"/>
                <a:cs typeface="Microsoft Yahei"/>
                <a:sym typeface="Microsoft Yahei"/>
              </a:rPr>
              <a:t>Industry 4.0</a:t>
            </a:r>
            <a:endParaRPr sz="1500">
              <a:solidFill>
                <a:schemeClr val="lt1"/>
              </a:solidFill>
              <a:latin typeface="Microsoft Yahei"/>
              <a:ea typeface="Microsoft Yahei"/>
              <a:cs typeface="Microsoft Yahei"/>
              <a:sym typeface="Microsoft Yahei"/>
            </a:endParaRPr>
          </a:p>
        </p:txBody>
      </p:sp>
      <p:grpSp>
        <p:nvGrpSpPr>
          <p:cNvPr id="207" name="Google Shape;207;p19"/>
          <p:cNvGrpSpPr/>
          <p:nvPr/>
        </p:nvGrpSpPr>
        <p:grpSpPr>
          <a:xfrm>
            <a:off x="1048954" y="739525"/>
            <a:ext cx="7128641" cy="2378441"/>
            <a:chOff x="8356699" y="1706114"/>
            <a:chExt cx="8120106" cy="3171254"/>
          </a:xfrm>
        </p:grpSpPr>
        <p:sp>
          <p:nvSpPr>
            <p:cNvPr id="208" name="Google Shape;208;p19"/>
            <p:cNvSpPr txBox="1"/>
            <p:nvPr/>
          </p:nvSpPr>
          <p:spPr>
            <a:xfrm>
              <a:off x="8356699" y="1706114"/>
              <a:ext cx="37338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500">
                  <a:solidFill>
                    <a:srgbClr val="00B0F0"/>
                  </a:solidFill>
                  <a:latin typeface="Microsoft Yahei"/>
                  <a:ea typeface="Microsoft Yahei"/>
                  <a:cs typeface="Microsoft Yahei"/>
                  <a:sym typeface="Microsoft Yahei"/>
                </a:rPr>
                <a:t>Big Data &amp; Machine Learning</a:t>
              </a:r>
              <a:endParaRPr sz="1500">
                <a:solidFill>
                  <a:srgbClr val="00B0F0"/>
                </a:solidFill>
                <a:latin typeface="Microsoft Yahei"/>
                <a:ea typeface="Microsoft Yahei"/>
                <a:cs typeface="Microsoft Yahei"/>
                <a:sym typeface="Microsoft Yahei"/>
              </a:endParaRPr>
            </a:p>
          </p:txBody>
        </p:sp>
        <p:sp>
          <p:nvSpPr>
            <p:cNvPr id="209" name="Google Shape;209;p19"/>
            <p:cNvSpPr txBox="1"/>
            <p:nvPr/>
          </p:nvSpPr>
          <p:spPr>
            <a:xfrm>
              <a:off x="8356705" y="2136929"/>
              <a:ext cx="8120100" cy="2740439"/>
            </a:xfrm>
            <a:prstGeom prst="rect">
              <a:avLst/>
            </a:prstGeom>
            <a:noFill/>
            <a:ln>
              <a:noFill/>
            </a:ln>
          </p:spPr>
          <p:txBody>
            <a:bodyPr spcFirstLastPara="1" wrap="square" lIns="91425" tIns="45700" rIns="91425" bIns="45700" anchor="t" anchorCtr="0">
              <a:spAutoFit/>
            </a:bodyPr>
            <a:lstStyle/>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Customer routine habits are indicative of credit worthiness</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10,000 data points tracked per customer and monitored in real-time</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Texts, phone calls, app usage, social media usage, location history, etc.</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Tala algorithm evaluates all criteria to determine credit worthiness</a:t>
              </a:r>
              <a:endParaRPr sz="989" dirty="0">
                <a:solidFill>
                  <a:srgbClr val="A5A5A5"/>
                </a:solidFill>
                <a:latin typeface="Microsoft Yahei"/>
                <a:ea typeface="Microsoft Yahei"/>
                <a:cs typeface="Microsoft Yahei"/>
                <a:sym typeface="Microsoft Yahei"/>
              </a:endParaRPr>
            </a:p>
            <a:p>
              <a:pPr marL="914400" marR="0" lvl="1"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Decide </a:t>
              </a:r>
              <a:r>
                <a:rPr lang="en-US" altLang="zh-CN" sz="989" dirty="0">
                  <a:solidFill>
                    <a:srgbClr val="A5A5A5"/>
                  </a:solidFill>
                  <a:latin typeface="Microsoft Yahei"/>
                  <a:ea typeface="Microsoft Yahei"/>
                  <a:cs typeface="Microsoft Yahei"/>
                  <a:sym typeface="Microsoft Yahei"/>
                </a:rPr>
                <a:t>whether</a:t>
              </a:r>
              <a:r>
                <a:rPr lang="zh-CN" sz="989" dirty="0">
                  <a:solidFill>
                    <a:srgbClr val="A5A5A5"/>
                  </a:solidFill>
                  <a:latin typeface="Microsoft Yahei"/>
                  <a:ea typeface="Microsoft Yahei"/>
                  <a:cs typeface="Microsoft Yahei"/>
                  <a:sym typeface="Microsoft Yahei"/>
                </a:rPr>
                <a:t> to offer a loan or at what interest rate is fair for each customer</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Congregates millions of customer data points to evaluate what is most correlated to repayment</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Constant data collection increases accuracy and increases barrier to entry for competitors</a:t>
              </a:r>
              <a:endParaRPr sz="989" dirty="0">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790" dirty="0">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790" dirty="0">
                <a:solidFill>
                  <a:srgbClr val="A5A5A5"/>
                </a:solidFill>
                <a:latin typeface="Microsoft Yahei"/>
                <a:ea typeface="Microsoft Yahei"/>
                <a:cs typeface="Microsoft Yahei"/>
                <a:sym typeface="Microsoft Yahei"/>
              </a:endParaRPr>
            </a:p>
          </p:txBody>
        </p:sp>
      </p:grpSp>
      <p:pic>
        <p:nvPicPr>
          <p:cNvPr id="210" name="Google Shape;210;p19" descr="Tala_1-Logo"/>
          <p:cNvPicPr preferRelativeResize="0"/>
          <p:nvPr/>
        </p:nvPicPr>
        <p:blipFill rotWithShape="1">
          <a:blip r:embed="rId5">
            <a:alphaModFix/>
          </a:blip>
          <a:srcRect/>
          <a:stretch/>
        </p:blipFill>
        <p:spPr>
          <a:xfrm>
            <a:off x="7524115" y="-20955"/>
            <a:ext cx="1671956" cy="901700"/>
          </a:xfrm>
          <a:prstGeom prst="rect">
            <a:avLst/>
          </a:prstGeom>
          <a:noFill/>
          <a:ln>
            <a:noFill/>
          </a:ln>
        </p:spPr>
      </p:pic>
      <p:pic>
        <p:nvPicPr>
          <p:cNvPr id="211" name="Google Shape;211;p19"/>
          <p:cNvPicPr preferRelativeResize="0"/>
          <p:nvPr/>
        </p:nvPicPr>
        <p:blipFill>
          <a:blip r:embed="rId6">
            <a:alphaModFix/>
          </a:blip>
          <a:stretch>
            <a:fillRect/>
          </a:stretch>
        </p:blipFill>
        <p:spPr>
          <a:xfrm>
            <a:off x="786700" y="2802573"/>
            <a:ext cx="3720316" cy="2200000"/>
          </a:xfrm>
          <a:prstGeom prst="rect">
            <a:avLst/>
          </a:prstGeom>
          <a:noFill/>
          <a:ln>
            <a:noFill/>
          </a:ln>
        </p:spPr>
      </p:pic>
      <p:pic>
        <p:nvPicPr>
          <p:cNvPr id="212" name="Google Shape;212;p19"/>
          <p:cNvPicPr preferRelativeResize="0"/>
          <p:nvPr/>
        </p:nvPicPr>
        <p:blipFill rotWithShape="1">
          <a:blip r:embed="rId7">
            <a:alphaModFix/>
          </a:blip>
          <a:srcRect l="10606" r="17389"/>
          <a:stretch/>
        </p:blipFill>
        <p:spPr>
          <a:xfrm>
            <a:off x="4846815" y="2802575"/>
            <a:ext cx="4159009" cy="2200000"/>
          </a:xfrm>
          <a:prstGeom prst="rect">
            <a:avLst/>
          </a:prstGeom>
          <a:noFill/>
          <a:ln>
            <a:noFill/>
          </a:ln>
        </p:spPr>
      </p:pic>
      <p:pic>
        <p:nvPicPr>
          <p:cNvPr id="3" name="Audio 2">
            <a:hlinkClick r:id="" action="ppaction://media"/>
            <a:extLst>
              <a:ext uri="{FF2B5EF4-FFF2-40B4-BE49-F238E27FC236}">
                <a16:creationId xmlns:a16="http://schemas.microsoft.com/office/drawing/2014/main" id="{B3072262-5CEF-1CFB-20B5-36CB9B5495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spd="slow" advTm="72959">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animEffect transition="in" filter="fade">
                                      <p:cBhvr>
                                        <p:cTn id="9" dur="500"/>
                                        <p:tgtEl>
                                          <p:spTgt spid="20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17"/>
        <p:cNvGrpSpPr/>
        <p:nvPr/>
      </p:nvGrpSpPr>
      <p:grpSpPr>
        <a:xfrm>
          <a:off x="0" y="0"/>
          <a:ext cx="0" cy="0"/>
          <a:chOff x="0" y="0"/>
          <a:chExt cx="0" cy="0"/>
        </a:xfrm>
      </p:grpSpPr>
      <p:sp>
        <p:nvSpPr>
          <p:cNvPr id="218" name="Google Shape;218;p20"/>
          <p:cNvSpPr txBox="1"/>
          <p:nvPr/>
        </p:nvSpPr>
        <p:spPr>
          <a:xfrm>
            <a:off x="2699792" y="1347614"/>
            <a:ext cx="3753172" cy="598805"/>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3300" b="1">
                <a:solidFill>
                  <a:schemeClr val="lt1"/>
                </a:solidFill>
                <a:latin typeface="Microsoft Yahei"/>
                <a:ea typeface="Microsoft Yahei"/>
                <a:cs typeface="Microsoft Yahei"/>
                <a:sym typeface="Microsoft Yahei"/>
              </a:rPr>
              <a:t>Part III</a:t>
            </a:r>
            <a:endParaRPr sz="3300" b="1">
              <a:solidFill>
                <a:schemeClr val="lt1"/>
              </a:solidFill>
              <a:latin typeface="Microsoft Yahei"/>
              <a:ea typeface="Microsoft Yahei"/>
              <a:cs typeface="Microsoft Yahei"/>
              <a:sym typeface="Microsoft Yahei"/>
            </a:endParaRPr>
          </a:p>
        </p:txBody>
      </p:sp>
      <p:sp>
        <p:nvSpPr>
          <p:cNvPr id="219" name="Google Shape;219;p20"/>
          <p:cNvSpPr/>
          <p:nvPr/>
        </p:nvSpPr>
        <p:spPr>
          <a:xfrm>
            <a:off x="607975" y="2174175"/>
            <a:ext cx="7842000" cy="812100"/>
          </a:xfrm>
          <a:prstGeom prst="rect">
            <a:avLst/>
          </a:prstGeom>
          <a:noFill/>
          <a:ln>
            <a:noFill/>
          </a:ln>
        </p:spPr>
        <p:txBody>
          <a:bodyPr spcFirstLastPara="1" wrap="square" lIns="51400" tIns="25700" rIns="51400" bIns="25700" anchor="t" anchorCtr="0">
            <a:noAutofit/>
          </a:bodyPr>
          <a:lstStyle/>
          <a:p>
            <a:pPr marL="0" marR="0" lvl="0" indent="0" algn="ctr" rtl="0">
              <a:spcBef>
                <a:spcPts val="0"/>
              </a:spcBef>
              <a:spcAft>
                <a:spcPts val="0"/>
              </a:spcAft>
              <a:buNone/>
            </a:pPr>
            <a:r>
              <a:rPr lang="zh-CN" sz="4950" b="1">
                <a:solidFill>
                  <a:srgbClr val="0070C0"/>
                </a:solidFill>
                <a:latin typeface="Microsoft Yahei"/>
                <a:ea typeface="Microsoft Yahei"/>
                <a:cs typeface="Microsoft Yahei"/>
                <a:sym typeface="Microsoft Yahei"/>
              </a:rPr>
              <a:t>Data Analytics Culture</a:t>
            </a:r>
            <a:endParaRPr sz="4950" b="1">
              <a:solidFill>
                <a:srgbClr val="0070C0"/>
              </a:solidFill>
              <a:latin typeface="Microsoft Yahei"/>
              <a:ea typeface="Microsoft Yahei"/>
              <a:cs typeface="Microsoft Yahei"/>
              <a:sym typeface="Microsoft Yahei"/>
            </a:endParaRPr>
          </a:p>
        </p:txBody>
      </p:sp>
      <p:grpSp>
        <p:nvGrpSpPr>
          <p:cNvPr id="220" name="Google Shape;220;p20"/>
          <p:cNvGrpSpPr/>
          <p:nvPr/>
        </p:nvGrpSpPr>
        <p:grpSpPr>
          <a:xfrm>
            <a:off x="2789802" y="3668394"/>
            <a:ext cx="284561" cy="266245"/>
            <a:chOff x="6964363" y="2108200"/>
            <a:chExt cx="690562" cy="646113"/>
          </a:xfrm>
        </p:grpSpPr>
        <p:sp>
          <p:nvSpPr>
            <p:cNvPr id="221" name="Google Shape;221;p20"/>
            <p:cNvSpPr/>
            <p:nvPr/>
          </p:nvSpPr>
          <p:spPr>
            <a:xfrm>
              <a:off x="7050088" y="2193925"/>
              <a:ext cx="519112" cy="344488"/>
            </a:xfrm>
            <a:custGeom>
              <a:avLst/>
              <a:gdLst/>
              <a:ahLst/>
              <a:cxnLst/>
              <a:rect l="l" t="t" r="r" b="b"/>
              <a:pathLst>
                <a:path w="12071" h="8033" extrusionOk="0">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22" name="Google Shape;222;p20"/>
            <p:cNvSpPr/>
            <p:nvPr/>
          </p:nvSpPr>
          <p:spPr>
            <a:xfrm>
              <a:off x="6964363" y="2108200"/>
              <a:ext cx="690562" cy="646113"/>
            </a:xfrm>
            <a:custGeom>
              <a:avLst/>
              <a:gdLst/>
              <a:ahLst/>
              <a:cxnLst/>
              <a:rect l="l" t="t" r="r" b="b"/>
              <a:pathLst>
                <a:path w="16095" h="15059" extrusionOk="0">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223" name="Google Shape;223;p20"/>
          <p:cNvGrpSpPr/>
          <p:nvPr/>
        </p:nvGrpSpPr>
        <p:grpSpPr>
          <a:xfrm>
            <a:off x="3613303" y="3661506"/>
            <a:ext cx="256619" cy="256028"/>
            <a:chOff x="4594225" y="2119313"/>
            <a:chExt cx="690563" cy="688975"/>
          </a:xfrm>
        </p:grpSpPr>
        <p:sp>
          <p:nvSpPr>
            <p:cNvPr id="224" name="Google Shape;224;p20"/>
            <p:cNvSpPr/>
            <p:nvPr/>
          </p:nvSpPr>
          <p:spPr>
            <a:xfrm>
              <a:off x="4594225" y="2119313"/>
              <a:ext cx="690563" cy="688975"/>
            </a:xfrm>
            <a:custGeom>
              <a:avLst/>
              <a:gdLst/>
              <a:ahLst/>
              <a:cxnLst/>
              <a:rect l="l" t="t" r="r" b="b"/>
              <a:pathLst>
                <a:path w="16095" h="16058" extrusionOk="0">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25" name="Google Shape;225;p20"/>
            <p:cNvSpPr/>
            <p:nvPr/>
          </p:nvSpPr>
          <p:spPr>
            <a:xfrm>
              <a:off x="4787900" y="2312988"/>
              <a:ext cx="303213" cy="301625"/>
            </a:xfrm>
            <a:custGeom>
              <a:avLst/>
              <a:gdLst/>
              <a:ahLst/>
              <a:cxnLst/>
              <a:rect l="l" t="t" r="r" b="b"/>
              <a:pathLst>
                <a:path w="7040" h="7025" extrusionOk="0">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26" name="Google Shape;226;p20"/>
            <p:cNvSpPr/>
            <p:nvPr/>
          </p:nvSpPr>
          <p:spPr>
            <a:xfrm>
              <a:off x="4852988" y="2378076"/>
              <a:ext cx="173038" cy="171450"/>
            </a:xfrm>
            <a:custGeom>
              <a:avLst/>
              <a:gdLst/>
              <a:ahLst/>
              <a:cxnLst/>
              <a:rect l="l" t="t" r="r" b="b"/>
              <a:pathLst>
                <a:path w="4023" h="4015" extrusionOk="0">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grpSp>
        <p:nvGrpSpPr>
          <p:cNvPr id="227" name="Google Shape;227;p20"/>
          <p:cNvGrpSpPr/>
          <p:nvPr/>
        </p:nvGrpSpPr>
        <p:grpSpPr>
          <a:xfrm>
            <a:off x="5317167" y="3665686"/>
            <a:ext cx="258998" cy="258998"/>
            <a:chOff x="2005013" y="1077913"/>
            <a:chExt cx="688975" cy="688975"/>
          </a:xfrm>
        </p:grpSpPr>
        <p:sp>
          <p:nvSpPr>
            <p:cNvPr id="228" name="Google Shape;228;p20"/>
            <p:cNvSpPr/>
            <p:nvPr/>
          </p:nvSpPr>
          <p:spPr>
            <a:xfrm>
              <a:off x="2005013" y="1077913"/>
              <a:ext cx="688975" cy="688975"/>
            </a:xfrm>
            <a:custGeom>
              <a:avLst/>
              <a:gdLst/>
              <a:ahLst/>
              <a:cxnLst/>
              <a:rect l="l" t="t" r="r" b="b"/>
              <a:pathLst>
                <a:path w="16058" h="16058" extrusionOk="0">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29" name="Google Shape;229;p20"/>
            <p:cNvSpPr/>
            <p:nvPr/>
          </p:nvSpPr>
          <p:spPr>
            <a:xfrm>
              <a:off x="2284413" y="1185863"/>
              <a:ext cx="161925" cy="161925"/>
            </a:xfrm>
            <a:custGeom>
              <a:avLst/>
              <a:gdLst/>
              <a:ahLst/>
              <a:cxnLst/>
              <a:rect l="l" t="t" r="r" b="b"/>
              <a:pathLst>
                <a:path w="3763" h="3764" extrusionOk="0">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sp>
        <p:nvSpPr>
          <p:cNvPr id="230" name="Google Shape;230;p20"/>
          <p:cNvSpPr/>
          <p:nvPr/>
        </p:nvSpPr>
        <p:spPr>
          <a:xfrm>
            <a:off x="4463988" y="3659941"/>
            <a:ext cx="251611" cy="252209"/>
          </a:xfrm>
          <a:custGeom>
            <a:avLst/>
            <a:gdLst/>
            <a:ahLst/>
            <a:cxnLst/>
            <a:rect l="l" t="t" r="r" b="b"/>
            <a:pathLst>
              <a:path w="16419" h="16036" extrusionOk="0">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nvGrpSpPr>
          <p:cNvPr id="231" name="Google Shape;231;p20"/>
          <p:cNvGrpSpPr/>
          <p:nvPr/>
        </p:nvGrpSpPr>
        <p:grpSpPr>
          <a:xfrm>
            <a:off x="6161343" y="3668620"/>
            <a:ext cx="299252" cy="243530"/>
            <a:chOff x="5245100" y="5103813"/>
            <a:chExt cx="690563" cy="561975"/>
          </a:xfrm>
        </p:grpSpPr>
        <p:sp>
          <p:nvSpPr>
            <p:cNvPr id="232" name="Google Shape;232;p20"/>
            <p:cNvSpPr/>
            <p:nvPr/>
          </p:nvSpPr>
          <p:spPr>
            <a:xfrm>
              <a:off x="5719763" y="5276851"/>
              <a:ext cx="130175" cy="173038"/>
            </a:xfrm>
            <a:custGeom>
              <a:avLst/>
              <a:gdLst/>
              <a:ahLst/>
              <a:cxnLst/>
              <a:rect l="l" t="t" r="r" b="b"/>
              <a:pathLst>
                <a:path w="3018" h="4030" extrusionOk="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sp>
          <p:nvSpPr>
            <p:cNvPr id="233" name="Google Shape;233;p20"/>
            <p:cNvSpPr/>
            <p:nvPr/>
          </p:nvSpPr>
          <p:spPr>
            <a:xfrm>
              <a:off x="5245100" y="5103813"/>
              <a:ext cx="690563" cy="561975"/>
            </a:xfrm>
            <a:custGeom>
              <a:avLst/>
              <a:gdLst/>
              <a:ahLst/>
              <a:cxnLst/>
              <a:rect l="l" t="t" r="r" b="b"/>
              <a:pathLst>
                <a:path w="16095" h="13098" extrusionOk="0">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4">
                <a:solidFill>
                  <a:schemeClr val="dk1"/>
                </a:solidFill>
                <a:latin typeface="Microsoft Yahei"/>
                <a:ea typeface="Microsoft Yahei"/>
                <a:cs typeface="Microsoft Yahei"/>
                <a:sym typeface="Microsoft Yahei"/>
              </a:endParaRPr>
            </a:p>
          </p:txBody>
        </p:sp>
      </p:grpSp>
      <p:cxnSp>
        <p:nvCxnSpPr>
          <p:cNvPr id="234" name="Google Shape;234;p20"/>
          <p:cNvCxnSpPr/>
          <p:nvPr/>
        </p:nvCxnSpPr>
        <p:spPr>
          <a:xfrm>
            <a:off x="5868144" y="3659941"/>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35" name="Google Shape;235;p20"/>
          <p:cNvCxnSpPr/>
          <p:nvPr/>
        </p:nvCxnSpPr>
        <p:spPr>
          <a:xfrm>
            <a:off x="5004048"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36" name="Google Shape;236;p20"/>
          <p:cNvCxnSpPr/>
          <p:nvPr/>
        </p:nvCxnSpPr>
        <p:spPr>
          <a:xfrm>
            <a:off x="4139952" y="3664609"/>
            <a:ext cx="0" cy="252209"/>
          </a:xfrm>
          <a:prstGeom prst="straightConnector1">
            <a:avLst/>
          </a:prstGeom>
          <a:noFill/>
          <a:ln w="9525" cap="flat" cmpd="sng">
            <a:solidFill>
              <a:srgbClr val="BFBFBF"/>
            </a:solidFill>
            <a:prstDash val="solid"/>
            <a:miter lim="800000"/>
            <a:headEnd type="none" w="sm" len="sm"/>
            <a:tailEnd type="none" w="sm" len="sm"/>
          </a:ln>
        </p:spPr>
      </p:cxnSp>
      <p:cxnSp>
        <p:nvCxnSpPr>
          <p:cNvPr id="237" name="Google Shape;237;p20"/>
          <p:cNvCxnSpPr/>
          <p:nvPr/>
        </p:nvCxnSpPr>
        <p:spPr>
          <a:xfrm>
            <a:off x="3329862" y="3664609"/>
            <a:ext cx="0" cy="252209"/>
          </a:xfrm>
          <a:prstGeom prst="straightConnector1">
            <a:avLst/>
          </a:prstGeom>
          <a:noFill/>
          <a:ln w="9525" cap="flat" cmpd="sng">
            <a:solidFill>
              <a:srgbClr val="BFBFBF"/>
            </a:solidFill>
            <a:prstDash val="solid"/>
            <a:miter lim="800000"/>
            <a:headEnd type="none" w="sm" len="sm"/>
            <a:tailEnd type="none" w="sm" len="sm"/>
          </a:ln>
        </p:spPr>
      </p:cxnSp>
      <p:pic>
        <p:nvPicPr>
          <p:cNvPr id="238" name="Google Shape;238;p20" descr="Tala_1-Logo"/>
          <p:cNvPicPr preferRelativeResize="0"/>
          <p:nvPr/>
        </p:nvPicPr>
        <p:blipFill rotWithShape="1">
          <a:blip r:embed="rId3">
            <a:alphaModFix/>
          </a:blip>
          <a:srcRect/>
          <a:stretch/>
        </p:blipFill>
        <p:spPr>
          <a:xfrm>
            <a:off x="7524115" y="-20955"/>
            <a:ext cx="1671955" cy="901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750"/>
                                        <p:tgtEl>
                                          <p:spTgt spid="218"/>
                                        </p:tgtEl>
                                      </p:cBhvr>
                                    </p:animEffect>
                                  </p:childTnLst>
                                </p:cTn>
                              </p:par>
                            </p:childTnLst>
                          </p:cTn>
                        </p:par>
                        <p:par>
                          <p:cTn id="8" fill="hold">
                            <p:stCondLst>
                              <p:cond delay="750"/>
                            </p:stCondLst>
                            <p:childTnLst>
                              <p:par>
                                <p:cTn id="9" presetID="2" presetClass="entr" presetSubtype="2" fill="hold" nodeType="afterEffect">
                                  <p:stCondLst>
                                    <p:cond delay="0"/>
                                  </p:stCondLst>
                                  <p:childTnLst>
                                    <p:set>
                                      <p:cBhvr>
                                        <p:cTn id="10" dur="1" fill="hold">
                                          <p:stCondLst>
                                            <p:cond delay="0"/>
                                          </p:stCondLst>
                                        </p:cTn>
                                        <p:tgtEl>
                                          <p:spTgt spid="219"/>
                                        </p:tgtEl>
                                        <p:attrNameLst>
                                          <p:attrName>style.visibility</p:attrName>
                                        </p:attrNameLst>
                                      </p:cBhvr>
                                      <p:to>
                                        <p:strVal val="visible"/>
                                      </p:to>
                                    </p:set>
                                    <p:anim calcmode="lin" valueType="num">
                                      <p:cBhvr additive="base">
                                        <p:cTn id="11" dur="500"/>
                                        <p:tgtEl>
                                          <p:spTgt spid="219"/>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500"/>
                                  </p:stCondLst>
                                  <p:childTnLst>
                                    <p:set>
                                      <p:cBhvr>
                                        <p:cTn id="13" dur="1" fill="hold">
                                          <p:stCondLst>
                                            <p:cond delay="0"/>
                                          </p:stCondLst>
                                        </p:cTn>
                                        <p:tgtEl>
                                          <p:spTgt spid="220"/>
                                        </p:tgtEl>
                                        <p:attrNameLst>
                                          <p:attrName>style.visibility</p:attrName>
                                        </p:attrNameLst>
                                      </p:cBhvr>
                                      <p:to>
                                        <p:strVal val="visible"/>
                                      </p:to>
                                    </p:set>
                                    <p:animEffect transition="in" filter="fade">
                                      <p:cBhvr>
                                        <p:cTn id="14" dur="500"/>
                                        <p:tgtEl>
                                          <p:spTgt spid="220"/>
                                        </p:tgtEl>
                                      </p:cBhvr>
                                    </p:animEffect>
                                  </p:childTnLst>
                                </p:cTn>
                              </p:par>
                              <p:par>
                                <p:cTn id="15" presetID="10" presetClass="entr" presetSubtype="0" fill="hold" nodeType="withEffect">
                                  <p:stCondLst>
                                    <p:cond delay="50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500"/>
                                        <p:tgtEl>
                                          <p:spTgt spid="223"/>
                                        </p:tgtEl>
                                      </p:cBhvr>
                                    </p:animEffect>
                                  </p:childTnLst>
                                </p:cTn>
                              </p:par>
                              <p:par>
                                <p:cTn id="18" presetID="10" presetClass="entr" presetSubtype="0" fill="hold" nodeType="withEffect">
                                  <p:stCondLst>
                                    <p:cond delay="50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500"/>
                                        <p:tgtEl>
                                          <p:spTgt spid="227"/>
                                        </p:tgtEl>
                                      </p:cBhvr>
                                    </p:animEffect>
                                  </p:childTnLst>
                                </p:cTn>
                              </p:par>
                              <p:par>
                                <p:cTn id="21" presetID="10" presetClass="entr" presetSubtype="0" fill="hold" nodeType="withEffect">
                                  <p:stCondLst>
                                    <p:cond delay="50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childTnLst>
                                </p:cTn>
                              </p:par>
                              <p:par>
                                <p:cTn id="24" presetID="10" presetClass="entr" presetSubtype="0" fill="hold" nodeType="withEffect">
                                  <p:stCondLst>
                                    <p:cond delay="500"/>
                                  </p:stCondLst>
                                  <p:childTnLst>
                                    <p:set>
                                      <p:cBhvr>
                                        <p:cTn id="25" dur="1" fill="hold">
                                          <p:stCondLst>
                                            <p:cond delay="0"/>
                                          </p:stCondLst>
                                        </p:cTn>
                                        <p:tgtEl>
                                          <p:spTgt spid="231"/>
                                        </p:tgtEl>
                                        <p:attrNameLst>
                                          <p:attrName>style.visibility</p:attrName>
                                        </p:attrNameLst>
                                      </p:cBhvr>
                                      <p:to>
                                        <p:strVal val="visible"/>
                                      </p:to>
                                    </p:set>
                                    <p:animEffect transition="in" filter="fade">
                                      <p:cBhvr>
                                        <p:cTn id="26" dur="500"/>
                                        <p:tgtEl>
                                          <p:spTgt spid="231"/>
                                        </p:tgtEl>
                                      </p:cBhvr>
                                    </p:animEffect>
                                  </p:childTnLst>
                                </p:cTn>
                              </p:par>
                              <p:par>
                                <p:cTn id="27" presetID="10" presetClass="entr" presetSubtype="0" fill="hold" nodeType="withEffect">
                                  <p:stCondLst>
                                    <p:cond delay="1000"/>
                                  </p:stCondLst>
                                  <p:childTnLst>
                                    <p:set>
                                      <p:cBhvr>
                                        <p:cTn id="28" dur="1" fill="hold">
                                          <p:stCondLst>
                                            <p:cond delay="0"/>
                                          </p:stCondLst>
                                        </p:cTn>
                                        <p:tgtEl>
                                          <p:spTgt spid="237"/>
                                        </p:tgtEl>
                                        <p:attrNameLst>
                                          <p:attrName>style.visibility</p:attrName>
                                        </p:attrNameLst>
                                      </p:cBhvr>
                                      <p:to>
                                        <p:strVal val="visible"/>
                                      </p:to>
                                    </p:set>
                                    <p:animEffect transition="in" filter="fade">
                                      <p:cBhvr>
                                        <p:cTn id="29" dur="500"/>
                                        <p:tgtEl>
                                          <p:spTgt spid="237"/>
                                        </p:tgtEl>
                                      </p:cBhvr>
                                    </p:animEffect>
                                  </p:childTnLst>
                                </p:cTn>
                              </p:par>
                              <p:par>
                                <p:cTn id="30" presetID="10" presetClass="entr" presetSubtype="0" fill="hold" nodeType="withEffect">
                                  <p:stCondLst>
                                    <p:cond delay="1000"/>
                                  </p:stCondLst>
                                  <p:childTnLst>
                                    <p:set>
                                      <p:cBhvr>
                                        <p:cTn id="31" dur="1" fill="hold">
                                          <p:stCondLst>
                                            <p:cond delay="0"/>
                                          </p:stCondLst>
                                        </p:cTn>
                                        <p:tgtEl>
                                          <p:spTgt spid="236"/>
                                        </p:tgtEl>
                                        <p:attrNameLst>
                                          <p:attrName>style.visibility</p:attrName>
                                        </p:attrNameLst>
                                      </p:cBhvr>
                                      <p:to>
                                        <p:strVal val="visible"/>
                                      </p:to>
                                    </p:set>
                                    <p:animEffect transition="in" filter="fade">
                                      <p:cBhvr>
                                        <p:cTn id="32" dur="500"/>
                                        <p:tgtEl>
                                          <p:spTgt spid="236"/>
                                        </p:tgtEl>
                                      </p:cBhvr>
                                    </p:animEffect>
                                  </p:childTnLst>
                                </p:cTn>
                              </p:par>
                              <p:par>
                                <p:cTn id="33" presetID="10" presetClass="entr" presetSubtype="0" fill="hold" nodeType="withEffect">
                                  <p:stCondLst>
                                    <p:cond delay="1000"/>
                                  </p:stCondLst>
                                  <p:childTnLst>
                                    <p:set>
                                      <p:cBhvr>
                                        <p:cTn id="34" dur="1" fill="hold">
                                          <p:stCondLst>
                                            <p:cond delay="0"/>
                                          </p:stCondLst>
                                        </p:cTn>
                                        <p:tgtEl>
                                          <p:spTgt spid="235"/>
                                        </p:tgtEl>
                                        <p:attrNameLst>
                                          <p:attrName>style.visibility</p:attrName>
                                        </p:attrNameLst>
                                      </p:cBhvr>
                                      <p:to>
                                        <p:strVal val="visible"/>
                                      </p:to>
                                    </p:set>
                                    <p:animEffect transition="in" filter="fade">
                                      <p:cBhvr>
                                        <p:cTn id="35" dur="500"/>
                                        <p:tgtEl>
                                          <p:spTgt spid="2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43"/>
        <p:cNvGrpSpPr/>
        <p:nvPr/>
      </p:nvGrpSpPr>
      <p:grpSpPr>
        <a:xfrm>
          <a:off x="0" y="0"/>
          <a:ext cx="0" cy="0"/>
          <a:chOff x="0" y="0"/>
          <a:chExt cx="0" cy="0"/>
        </a:xfrm>
      </p:grpSpPr>
      <p:grpSp>
        <p:nvGrpSpPr>
          <p:cNvPr id="244" name="Google Shape;244;p21"/>
          <p:cNvGrpSpPr/>
          <p:nvPr/>
        </p:nvGrpSpPr>
        <p:grpSpPr>
          <a:xfrm>
            <a:off x="655200" y="880750"/>
            <a:ext cx="7128644" cy="3314063"/>
            <a:chOff x="7315347" y="1527281"/>
            <a:chExt cx="8120110" cy="4418752"/>
          </a:xfrm>
        </p:grpSpPr>
        <p:sp>
          <p:nvSpPr>
            <p:cNvPr id="245" name="Google Shape;245;p21"/>
            <p:cNvSpPr txBox="1"/>
            <p:nvPr/>
          </p:nvSpPr>
          <p:spPr>
            <a:xfrm>
              <a:off x="7315347" y="1527281"/>
              <a:ext cx="6996900" cy="738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500" dirty="0">
                  <a:solidFill>
                    <a:srgbClr val="00B0F0"/>
                  </a:solidFill>
                  <a:latin typeface="Microsoft Yahei"/>
                  <a:ea typeface="Microsoft Yahei"/>
                  <a:cs typeface="Microsoft Yahei"/>
                  <a:sym typeface="Microsoft Yahei"/>
                </a:rPr>
                <a:t>Collect data with strict standardized dialogue and exceptional explanations about the usage and condition</a:t>
              </a:r>
              <a:endParaRPr sz="1500" dirty="0">
                <a:solidFill>
                  <a:srgbClr val="00B0F0"/>
                </a:solidFill>
                <a:latin typeface="Microsoft Yahei"/>
                <a:ea typeface="Microsoft Yahei"/>
                <a:cs typeface="Microsoft Yahei"/>
                <a:sym typeface="Microsoft Yahei"/>
              </a:endParaRPr>
            </a:p>
          </p:txBody>
        </p:sp>
        <p:sp>
          <p:nvSpPr>
            <p:cNvPr id="246" name="Google Shape;246;p21"/>
            <p:cNvSpPr txBox="1"/>
            <p:nvPr/>
          </p:nvSpPr>
          <p:spPr>
            <a:xfrm>
              <a:off x="7315357" y="2473596"/>
              <a:ext cx="8120100" cy="3472437"/>
            </a:xfrm>
            <a:prstGeom prst="rect">
              <a:avLst/>
            </a:prstGeom>
            <a:noFill/>
            <a:ln>
              <a:noFill/>
            </a:ln>
          </p:spPr>
          <p:txBody>
            <a:bodyPr spcFirstLastPara="1" wrap="square" lIns="91425" tIns="45700" rIns="91425" bIns="45700" anchor="t" anchorCtr="0">
              <a:spAutoFit/>
            </a:bodyPr>
            <a:lstStyle/>
            <a:p>
              <a:pPr marL="457200" marR="0" lvl="0" indent="0" algn="l" rtl="0">
                <a:lnSpc>
                  <a:spcPct val="150000"/>
                </a:lnSpc>
                <a:spcBef>
                  <a:spcPts val="0"/>
                </a:spcBef>
                <a:spcAft>
                  <a:spcPts val="0"/>
                </a:spcAft>
                <a:buNone/>
              </a:pPr>
              <a:endParaRPr sz="989" dirty="0">
                <a:solidFill>
                  <a:srgbClr val="A5A5A5"/>
                </a:solidFill>
                <a:latin typeface="Microsoft Yahei"/>
                <a:ea typeface="Microsoft Yahei"/>
                <a:cs typeface="Microsoft Yahei"/>
                <a:sym typeface="Microsoft Yahei"/>
              </a:endParaRPr>
            </a:p>
            <a:p>
              <a:pPr marL="457200" marR="0" lvl="0" indent="0" algn="l" rtl="0">
                <a:lnSpc>
                  <a:spcPct val="150000"/>
                </a:lnSpc>
                <a:spcBef>
                  <a:spcPts val="0"/>
                </a:spcBef>
                <a:spcAft>
                  <a:spcPts val="0"/>
                </a:spcAft>
                <a:buNone/>
              </a:pPr>
              <a:r>
                <a:rPr lang="zh-CN" sz="1190" dirty="0">
                  <a:solidFill>
                    <a:srgbClr val="A5A5A5"/>
                  </a:solidFill>
                  <a:latin typeface="Microsoft Yahei"/>
                  <a:ea typeface="Microsoft Yahei"/>
                  <a:cs typeface="Microsoft Yahei"/>
                  <a:sym typeface="Microsoft Yahei"/>
                </a:rPr>
                <a:t>T</a:t>
              </a:r>
              <a:r>
                <a:rPr lang="en-US" altLang="zh-CN" sz="1190" dirty="0">
                  <a:solidFill>
                    <a:srgbClr val="A5A5A5"/>
                  </a:solidFill>
                  <a:latin typeface="Microsoft Yahei"/>
                  <a:ea typeface="Microsoft Yahei"/>
                  <a:cs typeface="Microsoft Yahei"/>
                  <a:sym typeface="Microsoft Yahei"/>
                </a:rPr>
                <a:t>wo Kinds of Data</a:t>
              </a:r>
              <a:endParaRPr lang="en-US" sz="1190"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en-US" altLang="zh-CN" sz="989" dirty="0">
                  <a:solidFill>
                    <a:srgbClr val="A5A5A5"/>
                  </a:solidFill>
                  <a:latin typeface="Microsoft Yahei"/>
                  <a:ea typeface="Microsoft Yahei"/>
                  <a:cs typeface="Microsoft Yahei"/>
                  <a:sym typeface="Microsoft Yahei"/>
                </a:rPr>
                <a:t>Android device data</a:t>
              </a:r>
              <a:endParaRPr lang="en-US" sz="989" dirty="0">
                <a:solidFill>
                  <a:srgbClr val="A5A5A5"/>
                </a:solidFill>
                <a:latin typeface="Microsoft Yahei"/>
                <a:ea typeface="Microsoft Yahei"/>
                <a:cs typeface="Microsoft Yahei"/>
                <a:sym typeface="Microsoft Yahei"/>
              </a:endParaRPr>
            </a:p>
            <a:p>
              <a:pPr marL="914400" marR="0" lvl="1"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accurate information about the owner, the operating system, numbers of apps, and </a:t>
              </a:r>
              <a:r>
                <a:rPr lang="en-US" altLang="zh-CN" sz="989" dirty="0">
                  <a:solidFill>
                    <a:srgbClr val="A5A5A5"/>
                  </a:solidFill>
                  <a:latin typeface="Microsoft Yahei"/>
                  <a:ea typeface="Microsoft Yahei"/>
                  <a:cs typeface="Microsoft Yahei"/>
                  <a:sym typeface="Microsoft Yahei"/>
                </a:rPr>
                <a:t>permission data</a:t>
              </a:r>
              <a:endParaRPr sz="989" dirty="0">
                <a:solidFill>
                  <a:srgbClr val="A5A5A5"/>
                </a:solidFill>
                <a:latin typeface="Microsoft Yahei"/>
                <a:ea typeface="Microsoft Yahei"/>
                <a:cs typeface="Microsoft Yahei"/>
                <a:sym typeface="Microsoft Yahei"/>
              </a:endParaRPr>
            </a:p>
            <a:p>
              <a:pPr marL="457200" marR="0" lvl="0" indent="-291465" algn="l" rtl="0">
                <a:lnSpc>
                  <a:spcPct val="150000"/>
                </a:lnSpc>
                <a:spcBef>
                  <a:spcPts val="0"/>
                </a:spcBef>
                <a:spcAft>
                  <a:spcPts val="0"/>
                </a:spcAft>
                <a:buClr>
                  <a:srgbClr val="A5A5A5"/>
                </a:buClr>
                <a:buSzPts val="990"/>
                <a:buFont typeface="Microsoft Yahei"/>
                <a:buChar char="●"/>
              </a:pPr>
              <a:r>
                <a:rPr lang="zh-CN" sz="989" dirty="0">
                  <a:solidFill>
                    <a:srgbClr val="A5A5A5"/>
                  </a:solidFill>
                  <a:latin typeface="Microsoft Yahei"/>
                  <a:ea typeface="Microsoft Yahei"/>
                  <a:cs typeface="Microsoft Yahei"/>
                  <a:sym typeface="Microsoft Yahei"/>
                </a:rPr>
                <a:t>Behavior</a:t>
              </a:r>
              <a:r>
                <a:rPr lang="en-US" altLang="zh-CN" sz="989" dirty="0">
                  <a:solidFill>
                    <a:srgbClr val="A5A5A5"/>
                  </a:solidFill>
                  <a:latin typeface="Microsoft Yahei"/>
                  <a:ea typeface="Microsoft Yahei"/>
                  <a:cs typeface="Microsoft Yahei"/>
                  <a:sym typeface="Microsoft Yahei"/>
                </a:rPr>
                <a:t>al</a:t>
              </a:r>
              <a:r>
                <a:rPr lang="zh-CN" sz="989" dirty="0">
                  <a:solidFill>
                    <a:srgbClr val="A5A5A5"/>
                  </a:solidFill>
                  <a:latin typeface="Microsoft Yahei"/>
                  <a:ea typeface="Microsoft Yahei"/>
                  <a:cs typeface="Microsoft Yahei"/>
                  <a:sym typeface="Microsoft Yahei"/>
                </a:rPr>
                <a:t> data</a:t>
              </a:r>
              <a:endParaRPr sz="989" dirty="0">
                <a:solidFill>
                  <a:srgbClr val="A5A5A5"/>
                </a:solidFill>
                <a:latin typeface="Microsoft Yahei"/>
                <a:ea typeface="Microsoft Yahei"/>
                <a:cs typeface="Microsoft Yahei"/>
                <a:sym typeface="Microsoft Yahei"/>
              </a:endParaRPr>
            </a:p>
            <a:p>
              <a:pPr marL="914400" lvl="1" indent="-291465" algn="l" rtl="0">
                <a:lnSpc>
                  <a:spcPct val="150000"/>
                </a:lnSpc>
                <a:spcBef>
                  <a:spcPts val="0"/>
                </a:spcBef>
                <a:spcAft>
                  <a:spcPts val="0"/>
                </a:spcAft>
                <a:buClr>
                  <a:srgbClr val="A5A5A5"/>
                </a:buClr>
                <a:buSzPts val="990"/>
                <a:buFont typeface="Microsoft Yahei"/>
                <a:buChar char="○"/>
              </a:pPr>
              <a:r>
                <a:rPr lang="en-US" sz="989" dirty="0">
                  <a:solidFill>
                    <a:schemeClr val="accent3"/>
                  </a:solidFill>
                  <a:latin typeface="Microsoft Yahei"/>
                  <a:ea typeface="Microsoft Yahei"/>
                  <a:cs typeface="Microsoft Yahei"/>
                  <a:sym typeface="Microsoft Yahei"/>
                </a:rPr>
                <a:t>location history, page lingering time, screen time, app usage</a:t>
              </a:r>
              <a:endParaRPr sz="989" dirty="0">
                <a:solidFill>
                  <a:srgbClr val="A5A5A5"/>
                </a:solidFill>
                <a:latin typeface="Microsoft Yahei"/>
                <a:ea typeface="Microsoft Yahei"/>
                <a:cs typeface="Microsoft Yahei"/>
                <a:sym typeface="Microsoft Yahei"/>
              </a:endParaRPr>
            </a:p>
            <a:p>
              <a:pPr marL="457200" marR="0" lvl="0" indent="0" algn="l" rtl="0">
                <a:lnSpc>
                  <a:spcPct val="150000"/>
                </a:lnSpc>
                <a:spcBef>
                  <a:spcPts val="0"/>
                </a:spcBef>
                <a:spcAft>
                  <a:spcPts val="0"/>
                </a:spcAft>
                <a:buNone/>
              </a:pPr>
              <a:endParaRPr sz="989" dirty="0">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sz="989" dirty="0">
                  <a:solidFill>
                    <a:srgbClr val="A5A5A5"/>
                  </a:solidFill>
                  <a:latin typeface="Microsoft Yahei"/>
                  <a:ea typeface="Microsoft Yahei"/>
                  <a:cs typeface="Microsoft Yahei"/>
                  <a:sym typeface="Microsoft Yahei"/>
                </a:rPr>
                <a:t>With the trend that people all around the world are anxious about data safety, Tala carries out strict permission procedures. Currently, the data usage is required to have allowance from the device owners with a standardized dialogue, and there will be additional explanations about the necessary data and where it will be used.</a:t>
              </a:r>
              <a:endParaRPr sz="790" dirty="0">
                <a:solidFill>
                  <a:srgbClr val="A5A5A5"/>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790" dirty="0">
                <a:solidFill>
                  <a:srgbClr val="A5A5A5"/>
                </a:solidFill>
                <a:latin typeface="Microsoft Yahei"/>
                <a:ea typeface="Microsoft Yahei"/>
                <a:cs typeface="Microsoft Yahei"/>
                <a:sym typeface="Microsoft Yahei"/>
              </a:endParaRPr>
            </a:p>
          </p:txBody>
        </p:sp>
      </p:grpSp>
      <p:pic>
        <p:nvPicPr>
          <p:cNvPr id="247" name="Google Shape;247;p21" descr="Tala_1-Logo"/>
          <p:cNvPicPr preferRelativeResize="0"/>
          <p:nvPr/>
        </p:nvPicPr>
        <p:blipFill rotWithShape="1">
          <a:blip r:embed="rId5">
            <a:alphaModFix/>
          </a:blip>
          <a:srcRect/>
          <a:stretch/>
        </p:blipFill>
        <p:spPr>
          <a:xfrm>
            <a:off x="7524115" y="-20955"/>
            <a:ext cx="1671956" cy="901700"/>
          </a:xfrm>
          <a:prstGeom prst="rect">
            <a:avLst/>
          </a:prstGeom>
          <a:noFill/>
          <a:ln>
            <a:noFill/>
          </a:ln>
        </p:spPr>
      </p:pic>
      <p:sp>
        <p:nvSpPr>
          <p:cNvPr id="248" name="Google Shape;248;p21"/>
          <p:cNvSpPr/>
          <p:nvPr/>
        </p:nvSpPr>
        <p:spPr>
          <a:xfrm>
            <a:off x="175488" y="0"/>
            <a:ext cx="2203275" cy="340375"/>
          </a:xfrm>
          <a:prstGeom prst="rect">
            <a:avLst/>
          </a:prstGeom>
          <a:gradFill>
            <a:gsLst>
              <a:gs pos="0">
                <a:srgbClr val="0070C0"/>
              </a:gs>
              <a:gs pos="100000">
                <a:srgbClr val="00B0F0"/>
              </a:gs>
            </a:gsLst>
            <a:lin ang="5400012" scaled="0"/>
          </a:gra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Microsoft Yahei"/>
              <a:ea typeface="Microsoft Yahei"/>
              <a:cs typeface="Microsoft Yahei"/>
              <a:sym typeface="Microsoft Yahei"/>
            </a:endParaRPr>
          </a:p>
        </p:txBody>
      </p:sp>
      <p:sp>
        <p:nvSpPr>
          <p:cNvPr id="249" name="Google Shape;249;p21"/>
          <p:cNvSpPr txBox="1"/>
          <p:nvPr/>
        </p:nvSpPr>
        <p:spPr>
          <a:xfrm>
            <a:off x="104845" y="17250"/>
            <a:ext cx="2273919" cy="3231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CN" sz="1500" dirty="0">
                <a:solidFill>
                  <a:schemeClr val="lt1"/>
                </a:solidFill>
                <a:latin typeface="Microsoft Yahei"/>
                <a:ea typeface="Microsoft Yahei"/>
                <a:cs typeface="Microsoft Yahei"/>
                <a:sym typeface="Microsoft Yahei"/>
              </a:rPr>
              <a:t>Data Analytic</a:t>
            </a:r>
            <a:r>
              <a:rPr lang="en-US" altLang="zh-CN" sz="1500" dirty="0">
                <a:solidFill>
                  <a:schemeClr val="lt1"/>
                </a:solidFill>
                <a:latin typeface="Microsoft Yahei"/>
                <a:ea typeface="Microsoft Yahei"/>
                <a:cs typeface="Microsoft Yahei"/>
                <a:sym typeface="Microsoft Yahei"/>
              </a:rPr>
              <a:t>s</a:t>
            </a:r>
            <a:r>
              <a:rPr lang="zh-CN" sz="1500" dirty="0">
                <a:solidFill>
                  <a:schemeClr val="lt1"/>
                </a:solidFill>
                <a:latin typeface="Microsoft Yahei"/>
                <a:ea typeface="Microsoft Yahei"/>
                <a:cs typeface="Microsoft Yahei"/>
                <a:sym typeface="Microsoft Yahei"/>
              </a:rPr>
              <a:t> Culture</a:t>
            </a:r>
            <a:endParaRPr sz="1500" dirty="0">
              <a:solidFill>
                <a:schemeClr val="lt1"/>
              </a:solidFill>
              <a:latin typeface="Microsoft Yahei"/>
              <a:ea typeface="Microsoft Yahei"/>
              <a:cs typeface="Microsoft Yahei"/>
              <a:sym typeface="Microsoft Yahei"/>
            </a:endParaRPr>
          </a:p>
        </p:txBody>
      </p:sp>
      <p:pic>
        <p:nvPicPr>
          <p:cNvPr id="2" name="Audio 1">
            <a:hlinkClick r:id="" action="ppaction://media"/>
            <a:extLst>
              <a:ext uri="{FF2B5EF4-FFF2-40B4-BE49-F238E27FC236}">
                <a16:creationId xmlns:a16="http://schemas.microsoft.com/office/drawing/2014/main" id="{832F0F13-5436-680B-E76F-F9B61DFEB8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p:transition spd="slow" advTm="2803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主题">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4512</Words>
  <Application>Microsoft Office PowerPoint</Application>
  <PresentationFormat>On-screen Show (16:9)</PresentationFormat>
  <Paragraphs>117</Paragraphs>
  <Slides>14</Slides>
  <Notes>14</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Arial</vt:lpstr>
      <vt:lpstr>Microsoft Yahei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DiSessa</dc:creator>
  <cp:lastModifiedBy>John DiSessa</cp:lastModifiedBy>
  <cp:revision>8</cp:revision>
  <dcterms:modified xsi:type="dcterms:W3CDTF">2022-07-02T22:03:32Z</dcterms:modified>
</cp:coreProperties>
</file>